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6" r:id="rId4"/>
    <p:sldId id="259" r:id="rId5"/>
    <p:sldId id="260" r:id="rId6"/>
    <p:sldId id="273" r:id="rId7"/>
    <p:sldId id="263" r:id="rId8"/>
    <p:sldId id="274" r:id="rId9"/>
    <p:sldId id="266" r:id="rId10"/>
    <p:sldId id="275" r:id="rId11"/>
    <p:sldId id="277" r:id="rId12"/>
    <p:sldId id="268" r:id="rId13"/>
    <p:sldId id="270" r:id="rId14"/>
    <p:sldId id="272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e5jG2MYA938uk4IV5fZoJyijte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Borrey" initials="" lastIdx="8" clrIdx="0"/>
  <p:cmAuthor id="1" name="Maria Jose Basgall (Majo)" initials="" lastIdx="6" clrIdx="1"/>
  <p:cmAuthor id="2" name="Alicia Montoya" initials="" lastIdx="5" clrIdx="2"/>
  <p:cmAuthor id="3" name="Elías Labarta" initials="" lastIdx="1" clrIdx="3"/>
  <p:cmAuthor id="4" name="Kateryna Stukan" initials="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535"/>
    <a:srgbClr val="76CEEF"/>
    <a:srgbClr val="05AC47"/>
    <a:srgbClr val="16065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business/talent/blog/talent-acquisition/reimagining-hiring-and-learning-with-power-of-ai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5086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501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4c22934d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294c22934d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4c22934d4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g294c22934d4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e15ed0a1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8e15ed0a1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Today we interview the team behind this innovative application to find out about their recipe for success!</a:t>
            </a:r>
            <a:endParaRPr/>
          </a:p>
        </p:txBody>
      </p:sp>
      <p:sp>
        <p:nvSpPr>
          <p:cNvPr id="113" name="Google Shape;113;g28e15ed0a12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8343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180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5c9a7079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* Inspired by LinkedIn’s new “Recruiter 2024” feature launching soon. Read more: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Reimagining Hiring and Learning With the Power of AI | LinkedIn</a:t>
            </a:r>
            <a:endParaRPr/>
          </a:p>
        </p:txBody>
      </p:sp>
      <p:sp>
        <p:nvSpPr>
          <p:cNvPr id="225" name="Google Shape;225;g295c9a707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5340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5c9a7079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295c9a707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18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18" descr="A blue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056" y="6266850"/>
            <a:ext cx="2883243" cy="46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1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>
            <a:spLocks noGrp="1"/>
          </p:cNvSpPr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1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" name="Google Shape;95;p28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19" descr="A blue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057" y="6417687"/>
            <a:ext cx="1942068" cy="31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20" descr="A blue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057" y="6417687"/>
            <a:ext cx="1942068" cy="31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2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3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4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?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?"/>
              <a:defRPr sz="1600"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7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jp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liciamontoya@hotmail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1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business/talent/blog/talent-acquisition/reimagining-hiring-and-learning-with-power-of-a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Twentieth Century"/>
              <a:buNone/>
            </a:pPr>
            <a:r>
              <a:rPr lang="en-US" sz="5400" dirty="0">
                <a:solidFill>
                  <a:srgbClr val="FFFFFF"/>
                </a:solidFill>
              </a:rPr>
              <a:t>MATCHMAIKERS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0550769" y="5764511"/>
            <a:ext cx="1637957" cy="4412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SHIFT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Zurich 4</a:t>
            </a:r>
            <a:r>
              <a:rPr lang="en-US" sz="2000" b="0" i="0" u="none" strike="noStrike" cap="none" baseline="30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Nov 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dirty="0"/>
              <a:t>1</a:t>
            </a:fld>
            <a:endParaRPr dirty="0"/>
          </a:p>
        </p:txBody>
      </p:sp>
      <p:sp>
        <p:nvSpPr>
          <p:cNvPr id="102" name="Google Shape;102;p1"/>
          <p:cNvSpPr/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4117"/>
            </a:srgbClr>
          </a:solidFill>
          <a:ln>
            <a:noFill/>
          </a:ln>
          <a:effectLst>
            <a:outerShdw blurRad="50800" dist="12700" dir="5400000" algn="ctr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8000" dirty="0">
                <a:solidFill>
                  <a:srgbClr val="FFFFFF"/>
                </a:solidFill>
              </a:rPr>
              <a:t>AI-powered impact recruitment</a:t>
            </a:r>
            <a:endParaRPr sz="3200" dirty="0">
              <a:solidFill>
                <a:srgbClr val="FFFFFF"/>
              </a:solidFill>
            </a:endParaRPr>
          </a:p>
        </p:txBody>
      </p:sp>
      <p:cxnSp>
        <p:nvCxnSpPr>
          <p:cNvPr id="105" name="Google Shape;105;p1"/>
          <p:cNvCxnSpPr/>
          <p:nvPr/>
        </p:nvCxnSpPr>
        <p:spPr>
          <a:xfrm>
            <a:off x="4309349" y="4666480"/>
            <a:ext cx="6832499" cy="0"/>
          </a:xfrm>
          <a:prstGeom prst="straightConnector1">
            <a:avLst/>
          </a:prstGeom>
          <a:noFill/>
          <a:ln w="22225" cap="flat" cmpd="sng">
            <a:solidFill>
              <a:srgbClr val="4AC4E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dir="5400000" algn="ctr" rotWithShape="0">
              <a:srgbClr val="000000">
                <a:alpha val="49019"/>
              </a:srgbClr>
            </a:outerShdw>
          </a:effectLst>
        </p:spPr>
      </p:cxnSp>
      <p:pic>
        <p:nvPicPr>
          <p:cNvPr id="107" name="Google Shape;107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309349" y="3361004"/>
            <a:ext cx="6832499" cy="1201483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7D0F4DC-CECB-6B19-2CA4-E4B0693588C4}"/>
              </a:ext>
            </a:extLst>
          </p:cNvPr>
          <p:cNvGrpSpPr/>
          <p:nvPr/>
        </p:nvGrpSpPr>
        <p:grpSpPr>
          <a:xfrm>
            <a:off x="-2373660" y="-1308211"/>
            <a:ext cx="11410607" cy="5790481"/>
            <a:chOff x="-1611661" y="-1416042"/>
            <a:chExt cx="12758484" cy="647340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66257D0-F0F8-482C-F32A-D1828387A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740000">
              <a:off x="-1611661" y="-1416042"/>
              <a:ext cx="9715500" cy="6473405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ECC38EE-870E-3E8C-915D-127190291B60}"/>
                </a:ext>
              </a:extLst>
            </p:cNvPr>
            <p:cNvSpPr/>
            <p:nvPr/>
          </p:nvSpPr>
          <p:spPr>
            <a:xfrm rot="19860000">
              <a:off x="7879569" y="-1355966"/>
              <a:ext cx="3267254" cy="216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AC47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9DD9385-BE7F-9715-A2DC-DECCDB750B8F}"/>
              </a:ext>
            </a:extLst>
          </p:cNvPr>
          <p:cNvSpPr/>
          <p:nvPr/>
        </p:nvSpPr>
        <p:spPr>
          <a:xfrm>
            <a:off x="685553" y="670757"/>
            <a:ext cx="460075" cy="1247235"/>
          </a:xfrm>
          <a:prstGeom prst="rect">
            <a:avLst/>
          </a:prstGeom>
          <a:solidFill>
            <a:srgbClr val="05AC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197;p11">
            <a:extLst>
              <a:ext uri="{FF2B5EF4-FFF2-40B4-BE49-F238E27FC236}">
                <a16:creationId xmlns:a16="http://schemas.microsoft.com/office/drawing/2014/main" id="{CE1ACA05-5AA6-1753-70A1-FB12E98B13E5}"/>
              </a:ext>
            </a:extLst>
          </p:cNvPr>
          <p:cNvSpPr txBox="1"/>
          <p:nvPr/>
        </p:nvSpPr>
        <p:spPr>
          <a:xfrm>
            <a:off x="1129961" y="6326706"/>
            <a:ext cx="99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800"/>
            </a:pPr>
            <a:r>
              <a:rPr lang="en-US" sz="1600" i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“Candidate opens a profile and uses the Match me feature to find a job"</a:t>
            </a:r>
            <a:endParaRPr sz="1600" i="1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" name="DEMO 03 - Candidate - Profile creation &amp; Match job">
            <a:hlinkClick r:id="" action="ppaction://media"/>
            <a:extLst>
              <a:ext uri="{FF2B5EF4-FFF2-40B4-BE49-F238E27FC236}">
                <a16:creationId xmlns:a16="http://schemas.microsoft.com/office/drawing/2014/main" id="{9D4F4E54-6A4C-C19D-EEF6-2AC718019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7850" y="7037"/>
            <a:ext cx="8496300" cy="63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7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"/>
          <p:cNvSpPr txBox="1">
            <a:spLocks noGrp="1"/>
          </p:cNvSpPr>
          <p:nvPr>
            <p:ph type="title"/>
          </p:nvPr>
        </p:nvSpPr>
        <p:spPr>
          <a:xfrm>
            <a:off x="5100007" y="2019730"/>
            <a:ext cx="1991984" cy="51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400" dirty="0"/>
              <a:t>Powered by</a:t>
            </a:r>
            <a:endParaRPr lang="es-ES" sz="2400" dirty="0"/>
          </a:p>
        </p:txBody>
      </p:sp>
      <p:sp>
        <p:nvSpPr>
          <p:cNvPr id="425" name="Google Shape;425;p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426" name="Google Shape;426;p1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dirty="0"/>
              <a:t>11</a:t>
            </a:fld>
            <a:endParaRPr dirty="0"/>
          </a:p>
        </p:txBody>
      </p:sp>
      <p:pic>
        <p:nvPicPr>
          <p:cNvPr id="3" name="Google Shape;107;p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AEF2339-1D12-ECDE-8512-F67C51D5EC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9828" y="2648907"/>
            <a:ext cx="8872343" cy="1560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66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4c22934d4_0_14"/>
          <p:cNvSpPr/>
          <p:nvPr/>
        </p:nvSpPr>
        <p:spPr>
          <a:xfrm>
            <a:off x="7512745" y="4199326"/>
            <a:ext cx="2559600" cy="2019000"/>
          </a:xfrm>
          <a:prstGeom prst="roundRect">
            <a:avLst>
              <a:gd name="adj" fmla="val 2718"/>
            </a:avLst>
          </a:prstGeom>
          <a:solidFill>
            <a:schemeClr val="accent1"/>
          </a:soli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Mauro Oliveri</a:t>
            </a:r>
            <a:endParaRPr sz="1800" b="1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Fullstack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&amp; Backend Lead</a:t>
            </a:r>
            <a:endParaRPr sz="16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i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Past participant</a:t>
            </a:r>
            <a:endParaRPr b="0" i="1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29" name="Google Shape;329;g294c22934d4_0_14"/>
          <p:cNvGrpSpPr/>
          <p:nvPr/>
        </p:nvGrpSpPr>
        <p:grpSpPr>
          <a:xfrm>
            <a:off x="8961262" y="4315691"/>
            <a:ext cx="946123" cy="1005531"/>
            <a:chOff x="1592687" y="1839938"/>
            <a:chExt cx="1791900" cy="1904414"/>
          </a:xfrm>
        </p:grpSpPr>
        <p:sp>
          <p:nvSpPr>
            <p:cNvPr id="330" name="Google Shape;330;g294c22934d4_0_14"/>
            <p:cNvSpPr/>
            <p:nvPr/>
          </p:nvSpPr>
          <p:spPr>
            <a:xfrm>
              <a:off x="1592687" y="1839938"/>
              <a:ext cx="1791900" cy="179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31" name="Google Shape;331;g294c22934d4_0_14"/>
            <p:cNvGrpSpPr/>
            <p:nvPr/>
          </p:nvGrpSpPr>
          <p:grpSpPr>
            <a:xfrm>
              <a:off x="1722160" y="2063061"/>
              <a:ext cx="1458132" cy="1681291"/>
              <a:chOff x="-2314933" y="-319092"/>
              <a:chExt cx="1458132" cy="1681291"/>
            </a:xfrm>
          </p:grpSpPr>
          <p:sp>
            <p:nvSpPr>
              <p:cNvPr id="332" name="Google Shape;332;g294c22934d4_0_14"/>
              <p:cNvSpPr/>
              <p:nvPr/>
            </p:nvSpPr>
            <p:spPr>
              <a:xfrm>
                <a:off x="-1972290" y="-319092"/>
                <a:ext cx="914400" cy="51758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517584" extrusionOk="0">
                    <a:moveTo>
                      <a:pt x="173572" y="78677"/>
                    </a:moveTo>
                    <a:cubicBezTo>
                      <a:pt x="174176" y="78073"/>
                      <a:pt x="174693" y="77814"/>
                      <a:pt x="174866" y="77383"/>
                    </a:cubicBezTo>
                    <a:cubicBezTo>
                      <a:pt x="181163" y="60647"/>
                      <a:pt x="192895" y="47880"/>
                      <a:pt x="205576" y="35890"/>
                    </a:cubicBezTo>
                    <a:cubicBezTo>
                      <a:pt x="220068" y="22174"/>
                      <a:pt x="237666" y="13978"/>
                      <a:pt x="256472" y="8199"/>
                    </a:cubicBezTo>
                    <a:cubicBezTo>
                      <a:pt x="280280" y="953"/>
                      <a:pt x="304693" y="-1204"/>
                      <a:pt x="329365" y="608"/>
                    </a:cubicBezTo>
                    <a:cubicBezTo>
                      <a:pt x="344806" y="1729"/>
                      <a:pt x="360247" y="3541"/>
                      <a:pt x="375516" y="5697"/>
                    </a:cubicBezTo>
                    <a:cubicBezTo>
                      <a:pt x="395357" y="8458"/>
                      <a:pt x="414766" y="13461"/>
                      <a:pt x="434176" y="18464"/>
                    </a:cubicBezTo>
                    <a:cubicBezTo>
                      <a:pt x="471356" y="28040"/>
                      <a:pt x="508535" y="37874"/>
                      <a:pt x="545802" y="47276"/>
                    </a:cubicBezTo>
                    <a:cubicBezTo>
                      <a:pt x="566764" y="52625"/>
                      <a:pt x="587899" y="57197"/>
                      <a:pt x="609292" y="60302"/>
                    </a:cubicBezTo>
                    <a:cubicBezTo>
                      <a:pt x="641124" y="64874"/>
                      <a:pt x="673041" y="66513"/>
                      <a:pt x="705218" y="64702"/>
                    </a:cubicBezTo>
                    <a:cubicBezTo>
                      <a:pt x="735928" y="62977"/>
                      <a:pt x="766293" y="58405"/>
                      <a:pt x="796658" y="53401"/>
                    </a:cubicBezTo>
                    <a:cubicBezTo>
                      <a:pt x="810891" y="51072"/>
                      <a:pt x="825125" y="48657"/>
                      <a:pt x="839445" y="47018"/>
                    </a:cubicBezTo>
                    <a:cubicBezTo>
                      <a:pt x="852212" y="45551"/>
                      <a:pt x="865065" y="45206"/>
                      <a:pt x="877746" y="47967"/>
                    </a:cubicBezTo>
                    <a:cubicBezTo>
                      <a:pt x="879299" y="48312"/>
                      <a:pt x="880852" y="48657"/>
                      <a:pt x="882404" y="49174"/>
                    </a:cubicBezTo>
                    <a:cubicBezTo>
                      <a:pt x="900175" y="54350"/>
                      <a:pt x="910268" y="66341"/>
                      <a:pt x="913460" y="84197"/>
                    </a:cubicBezTo>
                    <a:cubicBezTo>
                      <a:pt x="916306" y="99811"/>
                      <a:pt x="914063" y="115080"/>
                      <a:pt x="909491" y="130090"/>
                    </a:cubicBezTo>
                    <a:cubicBezTo>
                      <a:pt x="904661" y="145876"/>
                      <a:pt x="896465" y="159937"/>
                      <a:pt x="885941" y="172618"/>
                    </a:cubicBezTo>
                    <a:cubicBezTo>
                      <a:pt x="868430" y="193753"/>
                      <a:pt x="848503" y="212214"/>
                      <a:pt x="824176" y="225498"/>
                    </a:cubicBezTo>
                    <a:cubicBezTo>
                      <a:pt x="818828" y="228431"/>
                      <a:pt x="813566" y="231709"/>
                      <a:pt x="808476" y="235160"/>
                    </a:cubicBezTo>
                    <a:cubicBezTo>
                      <a:pt x="792776" y="245857"/>
                      <a:pt x="784753" y="260780"/>
                      <a:pt x="784667" y="279845"/>
                    </a:cubicBezTo>
                    <a:cubicBezTo>
                      <a:pt x="784581" y="290369"/>
                      <a:pt x="786565" y="300548"/>
                      <a:pt x="789153" y="310641"/>
                    </a:cubicBezTo>
                    <a:cubicBezTo>
                      <a:pt x="792431" y="323581"/>
                      <a:pt x="795882" y="336520"/>
                      <a:pt x="798642" y="349546"/>
                    </a:cubicBezTo>
                    <a:cubicBezTo>
                      <a:pt x="805371" y="381205"/>
                      <a:pt x="803559" y="412260"/>
                      <a:pt x="791568" y="442453"/>
                    </a:cubicBezTo>
                    <a:cubicBezTo>
                      <a:pt x="782597" y="465226"/>
                      <a:pt x="767156" y="482393"/>
                      <a:pt x="744986" y="493176"/>
                    </a:cubicBezTo>
                    <a:cubicBezTo>
                      <a:pt x="720228" y="505167"/>
                      <a:pt x="694176" y="512585"/>
                      <a:pt x="667089" y="516553"/>
                    </a:cubicBezTo>
                    <a:cubicBezTo>
                      <a:pt x="647162" y="519486"/>
                      <a:pt x="627149" y="519918"/>
                      <a:pt x="607135" y="519573"/>
                    </a:cubicBezTo>
                    <a:cubicBezTo>
                      <a:pt x="578237" y="519055"/>
                      <a:pt x="549511" y="517330"/>
                      <a:pt x="520871" y="513534"/>
                    </a:cubicBezTo>
                    <a:cubicBezTo>
                      <a:pt x="492577" y="509825"/>
                      <a:pt x="464196" y="505943"/>
                      <a:pt x="435901" y="502320"/>
                    </a:cubicBezTo>
                    <a:cubicBezTo>
                      <a:pt x="401740" y="497920"/>
                      <a:pt x="367752" y="491968"/>
                      <a:pt x="333764" y="486447"/>
                    </a:cubicBezTo>
                    <a:cubicBezTo>
                      <a:pt x="315304" y="483428"/>
                      <a:pt x="296671" y="481444"/>
                      <a:pt x="278124" y="479287"/>
                    </a:cubicBezTo>
                    <a:cubicBezTo>
                      <a:pt x="261647" y="477390"/>
                      <a:pt x="245085" y="476182"/>
                      <a:pt x="228522" y="476354"/>
                    </a:cubicBezTo>
                    <a:cubicBezTo>
                      <a:pt x="201780" y="476613"/>
                      <a:pt x="175124" y="478252"/>
                      <a:pt x="148728" y="482738"/>
                    </a:cubicBezTo>
                    <a:cubicBezTo>
                      <a:pt x="134753" y="485067"/>
                      <a:pt x="120951" y="488345"/>
                      <a:pt x="107493" y="492658"/>
                    </a:cubicBezTo>
                    <a:cubicBezTo>
                      <a:pt x="98608" y="495505"/>
                      <a:pt x="89895" y="498869"/>
                      <a:pt x="82994" y="505684"/>
                    </a:cubicBezTo>
                    <a:cubicBezTo>
                      <a:pt x="79630" y="509048"/>
                      <a:pt x="74885" y="509739"/>
                      <a:pt x="70400" y="510084"/>
                    </a:cubicBezTo>
                    <a:cubicBezTo>
                      <a:pt x="58323" y="511033"/>
                      <a:pt x="47712" y="507323"/>
                      <a:pt x="38568" y="499473"/>
                    </a:cubicBezTo>
                    <a:cubicBezTo>
                      <a:pt x="30891" y="492917"/>
                      <a:pt x="25284" y="484981"/>
                      <a:pt x="21402" y="475664"/>
                    </a:cubicBezTo>
                    <a:cubicBezTo>
                      <a:pt x="17261" y="465744"/>
                      <a:pt x="14673" y="455392"/>
                      <a:pt x="12171" y="445040"/>
                    </a:cubicBezTo>
                    <a:cubicBezTo>
                      <a:pt x="7254" y="424768"/>
                      <a:pt x="4321" y="404151"/>
                      <a:pt x="2337" y="383362"/>
                    </a:cubicBezTo>
                    <a:cubicBezTo>
                      <a:pt x="1130" y="371112"/>
                      <a:pt x="94" y="358863"/>
                      <a:pt x="8" y="346613"/>
                    </a:cubicBezTo>
                    <a:cubicBezTo>
                      <a:pt x="-78" y="330827"/>
                      <a:pt x="526" y="315040"/>
                      <a:pt x="1561" y="299340"/>
                    </a:cubicBezTo>
                    <a:cubicBezTo>
                      <a:pt x="2424" y="285193"/>
                      <a:pt x="3804" y="271132"/>
                      <a:pt x="5788" y="257071"/>
                    </a:cubicBezTo>
                    <a:cubicBezTo>
                      <a:pt x="10964" y="219718"/>
                      <a:pt x="18555" y="182797"/>
                      <a:pt x="31408" y="147257"/>
                    </a:cubicBezTo>
                    <a:cubicBezTo>
                      <a:pt x="35118" y="136991"/>
                      <a:pt x="39862" y="127071"/>
                      <a:pt x="44434" y="117150"/>
                    </a:cubicBezTo>
                    <a:cubicBezTo>
                      <a:pt x="46591" y="112578"/>
                      <a:pt x="49265" y="108265"/>
                      <a:pt x="52112" y="104038"/>
                    </a:cubicBezTo>
                    <a:cubicBezTo>
                      <a:pt x="62722" y="87993"/>
                      <a:pt x="77215" y="77296"/>
                      <a:pt x="96106" y="72811"/>
                    </a:cubicBezTo>
                    <a:cubicBezTo>
                      <a:pt x="117586" y="67721"/>
                      <a:pt x="138980" y="67462"/>
                      <a:pt x="160287" y="73673"/>
                    </a:cubicBezTo>
                    <a:cubicBezTo>
                      <a:pt x="164859" y="75140"/>
                      <a:pt x="169258" y="77038"/>
                      <a:pt x="173572" y="78677"/>
                    </a:cubicBezTo>
                    <a:close/>
                  </a:path>
                </a:pathLst>
              </a:custGeom>
              <a:solidFill>
                <a:srgbClr val="2683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3" name="Google Shape;333;g294c22934d4_0_14"/>
              <p:cNvSpPr/>
              <p:nvPr/>
            </p:nvSpPr>
            <p:spPr>
              <a:xfrm>
                <a:off x="-2314761" y="455622"/>
                <a:ext cx="1457864" cy="905773"/>
              </a:xfrm>
              <a:custGeom>
                <a:avLst/>
                <a:gdLst/>
                <a:ahLst/>
                <a:cxnLst/>
                <a:rect l="l" t="t" r="r" b="b"/>
                <a:pathLst>
                  <a:path w="1457864" h="905773" extrusionOk="0">
                    <a:moveTo>
                      <a:pt x="926832" y="166432"/>
                    </a:moveTo>
                    <a:cubicBezTo>
                      <a:pt x="927177" y="185928"/>
                      <a:pt x="927091" y="205424"/>
                      <a:pt x="927867" y="224919"/>
                    </a:cubicBezTo>
                    <a:cubicBezTo>
                      <a:pt x="929075" y="255371"/>
                      <a:pt x="931318" y="285736"/>
                      <a:pt x="935631" y="315928"/>
                    </a:cubicBezTo>
                    <a:cubicBezTo>
                      <a:pt x="937356" y="327833"/>
                      <a:pt x="939427" y="339651"/>
                      <a:pt x="943136" y="351124"/>
                    </a:cubicBezTo>
                    <a:cubicBezTo>
                      <a:pt x="945638" y="358629"/>
                      <a:pt x="949175" y="365357"/>
                      <a:pt x="954178" y="371396"/>
                    </a:cubicBezTo>
                    <a:cubicBezTo>
                      <a:pt x="961683" y="380454"/>
                      <a:pt x="969878" y="388908"/>
                      <a:pt x="978849" y="396585"/>
                    </a:cubicBezTo>
                    <a:cubicBezTo>
                      <a:pt x="1001796" y="416340"/>
                      <a:pt x="1026726" y="433334"/>
                      <a:pt x="1053295" y="447826"/>
                    </a:cubicBezTo>
                    <a:cubicBezTo>
                      <a:pt x="1084264" y="464734"/>
                      <a:pt x="1116096" y="479916"/>
                      <a:pt x="1147841" y="495271"/>
                    </a:cubicBezTo>
                    <a:cubicBezTo>
                      <a:pt x="1159400" y="500878"/>
                      <a:pt x="1170960" y="506313"/>
                      <a:pt x="1182433" y="512093"/>
                    </a:cubicBezTo>
                    <a:cubicBezTo>
                      <a:pt x="1195545" y="518735"/>
                      <a:pt x="1208571" y="525464"/>
                      <a:pt x="1221511" y="532365"/>
                    </a:cubicBezTo>
                    <a:cubicBezTo>
                      <a:pt x="1253601" y="549445"/>
                      <a:pt x="1285519" y="566698"/>
                      <a:pt x="1317609" y="583692"/>
                    </a:cubicBezTo>
                    <a:cubicBezTo>
                      <a:pt x="1339520" y="595338"/>
                      <a:pt x="1360913" y="608018"/>
                      <a:pt x="1381617" y="621821"/>
                    </a:cubicBezTo>
                    <a:cubicBezTo>
                      <a:pt x="1416036" y="644681"/>
                      <a:pt x="1439500" y="675908"/>
                      <a:pt x="1453302" y="714641"/>
                    </a:cubicBezTo>
                    <a:cubicBezTo>
                      <a:pt x="1462274" y="739571"/>
                      <a:pt x="1465552" y="765451"/>
                      <a:pt x="1465983" y="791761"/>
                    </a:cubicBezTo>
                    <a:cubicBezTo>
                      <a:pt x="1466070" y="798749"/>
                      <a:pt x="1466156" y="805650"/>
                      <a:pt x="1465983" y="812637"/>
                    </a:cubicBezTo>
                    <a:cubicBezTo>
                      <a:pt x="1465897" y="817123"/>
                      <a:pt x="1465207" y="821695"/>
                      <a:pt x="1464948" y="826181"/>
                    </a:cubicBezTo>
                    <a:cubicBezTo>
                      <a:pt x="1464603" y="830321"/>
                      <a:pt x="1462274" y="833082"/>
                      <a:pt x="1458910" y="835066"/>
                    </a:cubicBezTo>
                    <a:cubicBezTo>
                      <a:pt x="1457529" y="835928"/>
                      <a:pt x="1456063" y="836532"/>
                      <a:pt x="1454596" y="837222"/>
                    </a:cubicBezTo>
                    <a:cubicBezTo>
                      <a:pt x="1425870" y="851283"/>
                      <a:pt x="1395678" y="860859"/>
                      <a:pt x="1364105" y="865948"/>
                    </a:cubicBezTo>
                    <a:cubicBezTo>
                      <a:pt x="1348060" y="868536"/>
                      <a:pt x="1331929" y="871297"/>
                      <a:pt x="1315797" y="873453"/>
                    </a:cubicBezTo>
                    <a:cubicBezTo>
                      <a:pt x="1303634" y="875092"/>
                      <a:pt x="1291298" y="875869"/>
                      <a:pt x="1279135" y="876990"/>
                    </a:cubicBezTo>
                    <a:cubicBezTo>
                      <a:pt x="1271975" y="877680"/>
                      <a:pt x="1264815" y="878543"/>
                      <a:pt x="1257569" y="879061"/>
                    </a:cubicBezTo>
                    <a:cubicBezTo>
                      <a:pt x="1242387" y="880182"/>
                      <a:pt x="1227204" y="881131"/>
                      <a:pt x="1212022" y="882080"/>
                    </a:cubicBezTo>
                    <a:cubicBezTo>
                      <a:pt x="1198996" y="882942"/>
                      <a:pt x="1185884" y="883805"/>
                      <a:pt x="1172858" y="884495"/>
                    </a:cubicBezTo>
                    <a:cubicBezTo>
                      <a:pt x="1156813" y="885444"/>
                      <a:pt x="1140854" y="886307"/>
                      <a:pt x="1124808" y="887169"/>
                    </a:cubicBezTo>
                    <a:cubicBezTo>
                      <a:pt x="1110144" y="887946"/>
                      <a:pt x="1095479" y="888722"/>
                      <a:pt x="1080814" y="889585"/>
                    </a:cubicBezTo>
                    <a:cubicBezTo>
                      <a:pt x="1068823" y="890275"/>
                      <a:pt x="1056832" y="890792"/>
                      <a:pt x="1044842" y="891569"/>
                    </a:cubicBezTo>
                    <a:cubicBezTo>
                      <a:pt x="1024828" y="892863"/>
                      <a:pt x="1004815" y="894243"/>
                      <a:pt x="984888" y="895537"/>
                    </a:cubicBezTo>
                    <a:cubicBezTo>
                      <a:pt x="981955" y="895709"/>
                      <a:pt x="979022" y="896054"/>
                      <a:pt x="976089" y="896227"/>
                    </a:cubicBezTo>
                    <a:cubicBezTo>
                      <a:pt x="963063" y="897003"/>
                      <a:pt x="949951" y="897866"/>
                      <a:pt x="936925" y="898556"/>
                    </a:cubicBezTo>
                    <a:cubicBezTo>
                      <a:pt x="919845" y="899419"/>
                      <a:pt x="902764" y="900109"/>
                      <a:pt x="885684" y="901058"/>
                    </a:cubicBezTo>
                    <a:cubicBezTo>
                      <a:pt x="871537" y="901834"/>
                      <a:pt x="857390" y="902956"/>
                      <a:pt x="843328" y="903732"/>
                    </a:cubicBezTo>
                    <a:cubicBezTo>
                      <a:pt x="828146" y="904681"/>
                      <a:pt x="812877" y="905457"/>
                      <a:pt x="797695" y="906320"/>
                    </a:cubicBezTo>
                    <a:cubicBezTo>
                      <a:pt x="784928" y="907096"/>
                      <a:pt x="772074" y="907959"/>
                      <a:pt x="759307" y="908735"/>
                    </a:cubicBezTo>
                    <a:cubicBezTo>
                      <a:pt x="755598" y="908994"/>
                      <a:pt x="751802" y="908908"/>
                      <a:pt x="748093" y="908994"/>
                    </a:cubicBezTo>
                    <a:cubicBezTo>
                      <a:pt x="721092" y="909684"/>
                      <a:pt x="694178" y="907873"/>
                      <a:pt x="667177" y="906234"/>
                    </a:cubicBezTo>
                    <a:cubicBezTo>
                      <a:pt x="645611" y="904853"/>
                      <a:pt x="623959" y="903387"/>
                      <a:pt x="602393" y="902179"/>
                    </a:cubicBezTo>
                    <a:cubicBezTo>
                      <a:pt x="584536" y="901144"/>
                      <a:pt x="566593" y="900540"/>
                      <a:pt x="548736" y="899591"/>
                    </a:cubicBezTo>
                    <a:cubicBezTo>
                      <a:pt x="535365" y="898901"/>
                      <a:pt x="522081" y="897866"/>
                      <a:pt x="508710" y="897003"/>
                    </a:cubicBezTo>
                    <a:cubicBezTo>
                      <a:pt x="496201" y="896227"/>
                      <a:pt x="483607" y="895623"/>
                      <a:pt x="471099" y="894761"/>
                    </a:cubicBezTo>
                    <a:cubicBezTo>
                      <a:pt x="450050" y="893380"/>
                      <a:pt x="429002" y="891741"/>
                      <a:pt x="407953" y="890447"/>
                    </a:cubicBezTo>
                    <a:cubicBezTo>
                      <a:pt x="390355" y="889326"/>
                      <a:pt x="372757" y="888722"/>
                      <a:pt x="355159" y="887687"/>
                    </a:cubicBezTo>
                    <a:cubicBezTo>
                      <a:pt x="324191" y="885962"/>
                      <a:pt x="293308" y="884150"/>
                      <a:pt x="262339" y="882425"/>
                    </a:cubicBezTo>
                    <a:cubicBezTo>
                      <a:pt x="249572" y="881735"/>
                      <a:pt x="236719" y="881217"/>
                      <a:pt x="223952" y="880354"/>
                    </a:cubicBezTo>
                    <a:cubicBezTo>
                      <a:pt x="215153" y="879751"/>
                      <a:pt x="206440" y="878715"/>
                      <a:pt x="197641" y="877853"/>
                    </a:cubicBezTo>
                    <a:cubicBezTo>
                      <a:pt x="190481" y="877163"/>
                      <a:pt x="183321" y="876386"/>
                      <a:pt x="176075" y="875869"/>
                    </a:cubicBezTo>
                    <a:cubicBezTo>
                      <a:pt x="145365" y="873540"/>
                      <a:pt x="115086" y="868795"/>
                      <a:pt x="84980" y="862584"/>
                    </a:cubicBezTo>
                    <a:cubicBezTo>
                      <a:pt x="64018" y="858271"/>
                      <a:pt x="43573" y="852060"/>
                      <a:pt x="24164" y="842829"/>
                    </a:cubicBezTo>
                    <a:cubicBezTo>
                      <a:pt x="19333" y="840500"/>
                      <a:pt x="14416" y="838430"/>
                      <a:pt x="9499" y="836360"/>
                    </a:cubicBezTo>
                    <a:cubicBezTo>
                      <a:pt x="3805" y="833858"/>
                      <a:pt x="700" y="829631"/>
                      <a:pt x="527" y="823334"/>
                    </a:cubicBezTo>
                    <a:cubicBezTo>
                      <a:pt x="-594" y="793400"/>
                      <a:pt x="-508" y="763466"/>
                      <a:pt x="6738" y="734050"/>
                    </a:cubicBezTo>
                    <a:cubicBezTo>
                      <a:pt x="15624" y="698165"/>
                      <a:pt x="32876" y="667023"/>
                      <a:pt x="59532" y="641316"/>
                    </a:cubicBezTo>
                    <a:cubicBezTo>
                      <a:pt x="65484" y="635623"/>
                      <a:pt x="71954" y="630361"/>
                      <a:pt x="78769" y="625616"/>
                    </a:cubicBezTo>
                    <a:cubicBezTo>
                      <a:pt x="98006" y="612159"/>
                      <a:pt x="118105" y="599910"/>
                      <a:pt x="138895" y="588782"/>
                    </a:cubicBezTo>
                    <a:cubicBezTo>
                      <a:pt x="178835" y="567216"/>
                      <a:pt x="218690" y="545391"/>
                      <a:pt x="258975" y="524515"/>
                    </a:cubicBezTo>
                    <a:cubicBezTo>
                      <a:pt x="287873" y="509505"/>
                      <a:pt x="317376" y="495616"/>
                      <a:pt x="346706" y="481469"/>
                    </a:cubicBezTo>
                    <a:cubicBezTo>
                      <a:pt x="371981" y="469306"/>
                      <a:pt x="396998" y="456625"/>
                      <a:pt x="421497" y="442909"/>
                    </a:cubicBezTo>
                    <a:cubicBezTo>
                      <a:pt x="446772" y="428762"/>
                      <a:pt x="470236" y="412026"/>
                      <a:pt x="491716" y="392531"/>
                    </a:cubicBezTo>
                    <a:cubicBezTo>
                      <a:pt x="498789" y="386061"/>
                      <a:pt x="505173" y="378728"/>
                      <a:pt x="511643" y="371655"/>
                    </a:cubicBezTo>
                    <a:cubicBezTo>
                      <a:pt x="517164" y="365616"/>
                      <a:pt x="520959" y="358543"/>
                      <a:pt x="523030" y="350693"/>
                    </a:cubicBezTo>
                    <a:cubicBezTo>
                      <a:pt x="525445" y="341376"/>
                      <a:pt x="527947" y="332060"/>
                      <a:pt x="529413" y="322570"/>
                    </a:cubicBezTo>
                    <a:cubicBezTo>
                      <a:pt x="532864" y="300918"/>
                      <a:pt x="534848" y="279093"/>
                      <a:pt x="536401" y="257268"/>
                    </a:cubicBezTo>
                    <a:cubicBezTo>
                      <a:pt x="539765" y="209478"/>
                      <a:pt x="539247" y="161688"/>
                      <a:pt x="539592" y="113811"/>
                    </a:cubicBezTo>
                    <a:cubicBezTo>
                      <a:pt x="539679" y="104495"/>
                      <a:pt x="539679" y="95092"/>
                      <a:pt x="539506" y="85775"/>
                    </a:cubicBezTo>
                    <a:cubicBezTo>
                      <a:pt x="539247" y="72232"/>
                      <a:pt x="543733" y="60759"/>
                      <a:pt x="553222" y="51011"/>
                    </a:cubicBezTo>
                    <a:cubicBezTo>
                      <a:pt x="559002" y="45059"/>
                      <a:pt x="565126" y="39538"/>
                      <a:pt x="572028" y="34793"/>
                    </a:cubicBezTo>
                    <a:cubicBezTo>
                      <a:pt x="591006" y="21681"/>
                      <a:pt x="611795" y="13141"/>
                      <a:pt x="634224" y="8051"/>
                    </a:cubicBezTo>
                    <a:cubicBezTo>
                      <a:pt x="650442" y="4342"/>
                      <a:pt x="666746" y="2099"/>
                      <a:pt x="683395" y="1323"/>
                    </a:cubicBezTo>
                    <a:cubicBezTo>
                      <a:pt x="699957" y="460"/>
                      <a:pt x="716520" y="-489"/>
                      <a:pt x="733083" y="288"/>
                    </a:cubicBezTo>
                    <a:cubicBezTo>
                      <a:pt x="737310" y="460"/>
                      <a:pt x="741623" y="29"/>
                      <a:pt x="745936" y="29"/>
                    </a:cubicBezTo>
                    <a:cubicBezTo>
                      <a:pt x="766295" y="-57"/>
                      <a:pt x="786567" y="805"/>
                      <a:pt x="806752" y="3479"/>
                    </a:cubicBezTo>
                    <a:cubicBezTo>
                      <a:pt x="833667" y="7016"/>
                      <a:pt x="859719" y="13831"/>
                      <a:pt x="883355" y="27806"/>
                    </a:cubicBezTo>
                    <a:cubicBezTo>
                      <a:pt x="895173" y="34793"/>
                      <a:pt x="906129" y="42730"/>
                      <a:pt x="915186" y="53167"/>
                    </a:cubicBezTo>
                    <a:cubicBezTo>
                      <a:pt x="922519" y="61621"/>
                      <a:pt x="926660" y="71024"/>
                      <a:pt x="926660" y="82238"/>
                    </a:cubicBezTo>
                    <a:cubicBezTo>
                      <a:pt x="926660" y="90261"/>
                      <a:pt x="926746" y="98284"/>
                      <a:pt x="926746" y="106306"/>
                    </a:cubicBezTo>
                    <a:cubicBezTo>
                      <a:pt x="926746" y="126319"/>
                      <a:pt x="926746" y="146419"/>
                      <a:pt x="926746" y="166432"/>
                    </a:cubicBezTo>
                    <a:cubicBezTo>
                      <a:pt x="926487" y="166432"/>
                      <a:pt x="926660" y="166432"/>
                      <a:pt x="926832" y="166432"/>
                    </a:cubicBezTo>
                    <a:close/>
                  </a:path>
                </a:pathLst>
              </a:custGeom>
              <a:solidFill>
                <a:srgbClr val="FFD1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4" name="Google Shape;334;g294c22934d4_0_14"/>
              <p:cNvSpPr/>
              <p:nvPr/>
            </p:nvSpPr>
            <p:spPr>
              <a:xfrm>
                <a:off x="-1778791" y="455708"/>
                <a:ext cx="388188" cy="431320"/>
              </a:xfrm>
              <a:custGeom>
                <a:avLst/>
                <a:gdLst/>
                <a:ahLst/>
                <a:cxnLst/>
                <a:rect l="l" t="t" r="r" b="b"/>
                <a:pathLst>
                  <a:path w="388188" h="431320" extrusionOk="0">
                    <a:moveTo>
                      <a:pt x="74791" y="368377"/>
                    </a:moveTo>
                    <a:cubicBezTo>
                      <a:pt x="88938" y="385198"/>
                      <a:pt x="104725" y="400381"/>
                      <a:pt x="122840" y="412975"/>
                    </a:cubicBezTo>
                    <a:cubicBezTo>
                      <a:pt x="133882" y="420653"/>
                      <a:pt x="145786" y="426691"/>
                      <a:pt x="158640" y="430659"/>
                    </a:cubicBezTo>
                    <a:cubicBezTo>
                      <a:pt x="169164" y="433937"/>
                      <a:pt x="180033" y="435663"/>
                      <a:pt x="191075" y="434196"/>
                    </a:cubicBezTo>
                    <a:cubicBezTo>
                      <a:pt x="200650" y="432902"/>
                      <a:pt x="209794" y="430056"/>
                      <a:pt x="218507" y="425656"/>
                    </a:cubicBezTo>
                    <a:cubicBezTo>
                      <a:pt x="228600" y="420567"/>
                      <a:pt x="237830" y="414269"/>
                      <a:pt x="246543" y="407109"/>
                    </a:cubicBezTo>
                    <a:cubicBezTo>
                      <a:pt x="264486" y="392531"/>
                      <a:pt x="280100" y="375795"/>
                      <a:pt x="294765" y="358025"/>
                    </a:cubicBezTo>
                    <a:cubicBezTo>
                      <a:pt x="312621" y="336373"/>
                      <a:pt x="329012" y="313513"/>
                      <a:pt x="344539" y="290221"/>
                    </a:cubicBezTo>
                    <a:cubicBezTo>
                      <a:pt x="360498" y="266240"/>
                      <a:pt x="376026" y="242000"/>
                      <a:pt x="391639" y="217759"/>
                    </a:cubicBezTo>
                    <a:cubicBezTo>
                      <a:pt x="391122" y="200679"/>
                      <a:pt x="391122" y="183513"/>
                      <a:pt x="390863" y="166432"/>
                    </a:cubicBezTo>
                    <a:cubicBezTo>
                      <a:pt x="390690" y="166432"/>
                      <a:pt x="390518" y="166432"/>
                      <a:pt x="390345" y="166432"/>
                    </a:cubicBezTo>
                    <a:cubicBezTo>
                      <a:pt x="390345" y="146419"/>
                      <a:pt x="390345" y="126319"/>
                      <a:pt x="390345" y="106306"/>
                    </a:cubicBezTo>
                    <a:cubicBezTo>
                      <a:pt x="390345" y="98284"/>
                      <a:pt x="390173" y="90261"/>
                      <a:pt x="390259" y="82238"/>
                    </a:cubicBezTo>
                    <a:cubicBezTo>
                      <a:pt x="390345" y="71024"/>
                      <a:pt x="386118" y="61535"/>
                      <a:pt x="378786" y="53167"/>
                    </a:cubicBezTo>
                    <a:cubicBezTo>
                      <a:pt x="369728" y="42729"/>
                      <a:pt x="358773" y="34793"/>
                      <a:pt x="346955" y="27806"/>
                    </a:cubicBezTo>
                    <a:cubicBezTo>
                      <a:pt x="323318" y="13745"/>
                      <a:pt x="297266" y="7016"/>
                      <a:pt x="270352" y="3479"/>
                    </a:cubicBezTo>
                    <a:cubicBezTo>
                      <a:pt x="250252" y="805"/>
                      <a:pt x="229894" y="-58"/>
                      <a:pt x="209536" y="29"/>
                    </a:cubicBezTo>
                    <a:cubicBezTo>
                      <a:pt x="205222" y="29"/>
                      <a:pt x="200996" y="460"/>
                      <a:pt x="196682" y="288"/>
                    </a:cubicBezTo>
                    <a:cubicBezTo>
                      <a:pt x="180120" y="-489"/>
                      <a:pt x="163557" y="460"/>
                      <a:pt x="146994" y="1323"/>
                    </a:cubicBezTo>
                    <a:cubicBezTo>
                      <a:pt x="130431" y="2185"/>
                      <a:pt x="114041" y="4342"/>
                      <a:pt x="97824" y="8051"/>
                    </a:cubicBezTo>
                    <a:cubicBezTo>
                      <a:pt x="75481" y="13141"/>
                      <a:pt x="54605" y="21681"/>
                      <a:pt x="35627" y="34793"/>
                    </a:cubicBezTo>
                    <a:cubicBezTo>
                      <a:pt x="28726" y="39538"/>
                      <a:pt x="22687" y="45059"/>
                      <a:pt x="16822" y="51011"/>
                    </a:cubicBezTo>
                    <a:cubicBezTo>
                      <a:pt x="7332" y="60759"/>
                      <a:pt x="2933" y="72232"/>
                      <a:pt x="3106" y="85775"/>
                    </a:cubicBezTo>
                    <a:cubicBezTo>
                      <a:pt x="3278" y="95092"/>
                      <a:pt x="3192" y="104495"/>
                      <a:pt x="3192" y="113811"/>
                    </a:cubicBezTo>
                    <a:cubicBezTo>
                      <a:pt x="2933" y="161602"/>
                      <a:pt x="3364" y="209478"/>
                      <a:pt x="0" y="257268"/>
                    </a:cubicBezTo>
                    <a:cubicBezTo>
                      <a:pt x="0" y="257441"/>
                      <a:pt x="0" y="257613"/>
                      <a:pt x="0" y="257786"/>
                    </a:cubicBezTo>
                    <a:cubicBezTo>
                      <a:pt x="15786" y="285908"/>
                      <a:pt x="33039" y="313168"/>
                      <a:pt x="51931" y="339306"/>
                    </a:cubicBezTo>
                    <a:cubicBezTo>
                      <a:pt x="59350" y="349226"/>
                      <a:pt x="66941" y="358974"/>
                      <a:pt x="74791" y="368377"/>
                    </a:cubicBezTo>
                    <a:close/>
                  </a:path>
                </a:pathLst>
              </a:custGeom>
              <a:solidFill>
                <a:srgbClr val="EFB378">
                  <a:alpha val="494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5" name="Google Shape;335;g294c22934d4_0_14"/>
              <p:cNvSpPr/>
              <p:nvPr/>
            </p:nvSpPr>
            <p:spPr>
              <a:xfrm>
                <a:off x="-1336179" y="137748"/>
                <a:ext cx="172528" cy="276045"/>
              </a:xfrm>
              <a:custGeom>
                <a:avLst/>
                <a:gdLst/>
                <a:ahLst/>
                <a:cxnLst/>
                <a:rect l="l" t="t" r="r" b="b"/>
                <a:pathLst>
                  <a:path w="172528" h="276045" extrusionOk="0">
                    <a:moveTo>
                      <a:pt x="9" y="195580"/>
                    </a:moveTo>
                    <a:cubicBezTo>
                      <a:pt x="872" y="170132"/>
                      <a:pt x="4064" y="140975"/>
                      <a:pt x="14502" y="113111"/>
                    </a:cubicBezTo>
                    <a:cubicBezTo>
                      <a:pt x="18987" y="101121"/>
                      <a:pt x="24163" y="89389"/>
                      <a:pt x="29512" y="77743"/>
                    </a:cubicBezTo>
                    <a:cubicBezTo>
                      <a:pt x="31841" y="72653"/>
                      <a:pt x="35032" y="67995"/>
                      <a:pt x="38224" y="63337"/>
                    </a:cubicBezTo>
                    <a:cubicBezTo>
                      <a:pt x="48317" y="48499"/>
                      <a:pt x="60049" y="34956"/>
                      <a:pt x="73938" y="23397"/>
                    </a:cubicBezTo>
                    <a:cubicBezTo>
                      <a:pt x="82391" y="16323"/>
                      <a:pt x="91449" y="10284"/>
                      <a:pt x="101628" y="5885"/>
                    </a:cubicBezTo>
                    <a:cubicBezTo>
                      <a:pt x="110341" y="2176"/>
                      <a:pt x="119313" y="-240"/>
                      <a:pt x="128802" y="19"/>
                    </a:cubicBezTo>
                    <a:cubicBezTo>
                      <a:pt x="140275" y="364"/>
                      <a:pt x="150109" y="4418"/>
                      <a:pt x="158390" y="12441"/>
                    </a:cubicBezTo>
                    <a:cubicBezTo>
                      <a:pt x="163480" y="17358"/>
                      <a:pt x="167189" y="23138"/>
                      <a:pt x="170208" y="29435"/>
                    </a:cubicBezTo>
                    <a:cubicBezTo>
                      <a:pt x="174263" y="37975"/>
                      <a:pt x="176592" y="47033"/>
                      <a:pt x="177972" y="56263"/>
                    </a:cubicBezTo>
                    <a:cubicBezTo>
                      <a:pt x="180301" y="71704"/>
                      <a:pt x="179956" y="87232"/>
                      <a:pt x="177627" y="102587"/>
                    </a:cubicBezTo>
                    <a:cubicBezTo>
                      <a:pt x="170726" y="149256"/>
                      <a:pt x="152783" y="191353"/>
                      <a:pt x="124143" y="228878"/>
                    </a:cubicBezTo>
                    <a:cubicBezTo>
                      <a:pt x="115172" y="240610"/>
                      <a:pt x="105079" y="251220"/>
                      <a:pt x="93520" y="260450"/>
                    </a:cubicBezTo>
                    <a:cubicBezTo>
                      <a:pt x="85324" y="267007"/>
                      <a:pt x="76525" y="272527"/>
                      <a:pt x="66864" y="276582"/>
                    </a:cubicBezTo>
                    <a:cubicBezTo>
                      <a:pt x="60135" y="279429"/>
                      <a:pt x="53148" y="281154"/>
                      <a:pt x="45988" y="281844"/>
                    </a:cubicBezTo>
                    <a:cubicBezTo>
                      <a:pt x="37534" y="282620"/>
                      <a:pt x="29512" y="280895"/>
                      <a:pt x="21920" y="277186"/>
                    </a:cubicBezTo>
                    <a:cubicBezTo>
                      <a:pt x="18211" y="275374"/>
                      <a:pt x="15192" y="272700"/>
                      <a:pt x="13553" y="268904"/>
                    </a:cubicBezTo>
                    <a:cubicBezTo>
                      <a:pt x="11482" y="264246"/>
                      <a:pt x="9412" y="259588"/>
                      <a:pt x="7859" y="254843"/>
                    </a:cubicBezTo>
                    <a:cubicBezTo>
                      <a:pt x="2080" y="236900"/>
                      <a:pt x="-163" y="220338"/>
                      <a:pt x="9" y="195580"/>
                    </a:cubicBezTo>
                    <a:close/>
                  </a:path>
                </a:pathLst>
              </a:custGeom>
              <a:solidFill>
                <a:srgbClr val="FFD9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6" name="Google Shape;336;g294c22934d4_0_14"/>
              <p:cNvSpPr/>
              <p:nvPr/>
            </p:nvSpPr>
            <p:spPr>
              <a:xfrm>
                <a:off x="-2006916" y="137945"/>
                <a:ext cx="172528" cy="276045"/>
              </a:xfrm>
              <a:custGeom>
                <a:avLst/>
                <a:gdLst/>
                <a:ahLst/>
                <a:cxnLst/>
                <a:rect l="l" t="t" r="r" b="b"/>
                <a:pathLst>
                  <a:path w="172528" h="276045" extrusionOk="0">
                    <a:moveTo>
                      <a:pt x="179471" y="196418"/>
                    </a:moveTo>
                    <a:cubicBezTo>
                      <a:pt x="179557" y="217639"/>
                      <a:pt x="177573" y="235668"/>
                      <a:pt x="172139" y="253179"/>
                    </a:cubicBezTo>
                    <a:cubicBezTo>
                      <a:pt x="170586" y="258010"/>
                      <a:pt x="168688" y="262755"/>
                      <a:pt x="166790" y="267413"/>
                    </a:cubicBezTo>
                    <a:cubicBezTo>
                      <a:pt x="164634" y="272675"/>
                      <a:pt x="160666" y="275953"/>
                      <a:pt x="155490" y="278196"/>
                    </a:cubicBezTo>
                    <a:cubicBezTo>
                      <a:pt x="144707" y="282854"/>
                      <a:pt x="133751" y="282941"/>
                      <a:pt x="122537" y="280008"/>
                    </a:cubicBezTo>
                    <a:cubicBezTo>
                      <a:pt x="114428" y="277851"/>
                      <a:pt x="107009" y="274400"/>
                      <a:pt x="99849" y="270173"/>
                    </a:cubicBezTo>
                    <a:cubicBezTo>
                      <a:pt x="87600" y="262841"/>
                      <a:pt x="76903" y="253524"/>
                      <a:pt x="67328" y="243087"/>
                    </a:cubicBezTo>
                    <a:cubicBezTo>
                      <a:pt x="44726" y="218587"/>
                      <a:pt x="28509" y="190207"/>
                      <a:pt x="16518" y="159238"/>
                    </a:cubicBezTo>
                    <a:cubicBezTo>
                      <a:pt x="8495" y="138448"/>
                      <a:pt x="2975" y="116968"/>
                      <a:pt x="904" y="94798"/>
                    </a:cubicBezTo>
                    <a:cubicBezTo>
                      <a:pt x="-821" y="76597"/>
                      <a:pt x="-390" y="58481"/>
                      <a:pt x="4959" y="40797"/>
                    </a:cubicBezTo>
                    <a:cubicBezTo>
                      <a:pt x="7202" y="33292"/>
                      <a:pt x="10221" y="26218"/>
                      <a:pt x="14793" y="19835"/>
                    </a:cubicBezTo>
                    <a:cubicBezTo>
                      <a:pt x="26611" y="3272"/>
                      <a:pt x="42656" y="-2594"/>
                      <a:pt x="62497" y="1029"/>
                    </a:cubicBezTo>
                    <a:cubicBezTo>
                      <a:pt x="72072" y="2755"/>
                      <a:pt x="80871" y="6723"/>
                      <a:pt x="89153" y="11640"/>
                    </a:cubicBezTo>
                    <a:cubicBezTo>
                      <a:pt x="101920" y="19231"/>
                      <a:pt x="112875" y="28979"/>
                      <a:pt x="122796" y="39934"/>
                    </a:cubicBezTo>
                    <a:cubicBezTo>
                      <a:pt x="137115" y="55634"/>
                      <a:pt x="148934" y="72974"/>
                      <a:pt x="157042" y="92814"/>
                    </a:cubicBezTo>
                    <a:cubicBezTo>
                      <a:pt x="164289" y="110671"/>
                      <a:pt x="171017" y="128614"/>
                      <a:pt x="174382" y="147678"/>
                    </a:cubicBezTo>
                    <a:cubicBezTo>
                      <a:pt x="177401" y="164672"/>
                      <a:pt x="178954" y="182011"/>
                      <a:pt x="179471" y="196418"/>
                    </a:cubicBezTo>
                    <a:close/>
                  </a:path>
                </a:pathLst>
              </a:custGeom>
              <a:solidFill>
                <a:srgbClr val="FFD9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7" name="Google Shape;337;g294c22934d4_0_14"/>
              <p:cNvSpPr/>
              <p:nvPr/>
            </p:nvSpPr>
            <p:spPr>
              <a:xfrm>
                <a:off x="-1332547" y="137834"/>
                <a:ext cx="172528" cy="146649"/>
              </a:xfrm>
              <a:custGeom>
                <a:avLst/>
                <a:gdLst/>
                <a:ahLst/>
                <a:cxnLst/>
                <a:rect l="l" t="t" r="r" b="b"/>
                <a:pathLst>
                  <a:path w="172528" h="146649" extrusionOk="0">
                    <a:moveTo>
                      <a:pt x="166490" y="29436"/>
                    </a:moveTo>
                    <a:cubicBezTo>
                      <a:pt x="163471" y="23138"/>
                      <a:pt x="159675" y="17359"/>
                      <a:pt x="154672" y="12442"/>
                    </a:cubicBezTo>
                    <a:cubicBezTo>
                      <a:pt x="146477" y="4419"/>
                      <a:pt x="136556" y="365"/>
                      <a:pt x="125083" y="20"/>
                    </a:cubicBezTo>
                    <a:cubicBezTo>
                      <a:pt x="115508" y="-239"/>
                      <a:pt x="106536" y="2090"/>
                      <a:pt x="97910" y="5886"/>
                    </a:cubicBezTo>
                    <a:cubicBezTo>
                      <a:pt x="87731" y="10285"/>
                      <a:pt x="78673" y="16323"/>
                      <a:pt x="70219" y="23397"/>
                    </a:cubicBezTo>
                    <a:cubicBezTo>
                      <a:pt x="56330" y="34957"/>
                      <a:pt x="44685" y="48414"/>
                      <a:pt x="34506" y="63337"/>
                    </a:cubicBezTo>
                    <a:cubicBezTo>
                      <a:pt x="31314" y="67996"/>
                      <a:pt x="28122" y="72654"/>
                      <a:pt x="25793" y="77744"/>
                    </a:cubicBezTo>
                    <a:cubicBezTo>
                      <a:pt x="20445" y="89389"/>
                      <a:pt x="15269" y="101121"/>
                      <a:pt x="10783" y="113112"/>
                    </a:cubicBezTo>
                    <a:cubicBezTo>
                      <a:pt x="5607" y="126828"/>
                      <a:pt x="2243" y="140889"/>
                      <a:pt x="0" y="154691"/>
                    </a:cubicBezTo>
                    <a:cubicBezTo>
                      <a:pt x="57883" y="119840"/>
                      <a:pt x="115421" y="85162"/>
                      <a:pt x="173132" y="50484"/>
                    </a:cubicBezTo>
                    <a:cubicBezTo>
                      <a:pt x="171838" y="43238"/>
                      <a:pt x="169682" y="36164"/>
                      <a:pt x="166490" y="29436"/>
                    </a:cubicBezTo>
                    <a:close/>
                  </a:path>
                </a:pathLst>
              </a:custGeom>
              <a:solidFill>
                <a:srgbClr val="FFD1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8" name="Google Shape;338;g294c22934d4_0_14"/>
              <p:cNvSpPr/>
              <p:nvPr/>
            </p:nvSpPr>
            <p:spPr>
              <a:xfrm>
                <a:off x="-2004372" y="137859"/>
                <a:ext cx="172528" cy="146649"/>
              </a:xfrm>
              <a:custGeom>
                <a:avLst/>
                <a:gdLst/>
                <a:ahLst/>
                <a:cxnLst/>
                <a:rect l="l" t="t" r="r" b="b"/>
                <a:pathLst>
                  <a:path w="172528" h="146649" extrusionOk="0">
                    <a:moveTo>
                      <a:pt x="154499" y="92814"/>
                    </a:moveTo>
                    <a:cubicBezTo>
                      <a:pt x="146390" y="72974"/>
                      <a:pt x="134572" y="55634"/>
                      <a:pt x="120252" y="39934"/>
                    </a:cubicBezTo>
                    <a:cubicBezTo>
                      <a:pt x="110332" y="28979"/>
                      <a:pt x="99376" y="19231"/>
                      <a:pt x="86609" y="11640"/>
                    </a:cubicBezTo>
                    <a:cubicBezTo>
                      <a:pt x="78328" y="6636"/>
                      <a:pt x="69529" y="2755"/>
                      <a:pt x="59954" y="1029"/>
                    </a:cubicBezTo>
                    <a:cubicBezTo>
                      <a:pt x="40199" y="-2594"/>
                      <a:pt x="24068" y="3272"/>
                      <a:pt x="12250" y="19835"/>
                    </a:cubicBezTo>
                    <a:cubicBezTo>
                      <a:pt x="7678" y="26218"/>
                      <a:pt x="4658" y="33292"/>
                      <a:pt x="2415" y="40797"/>
                    </a:cubicBezTo>
                    <a:cubicBezTo>
                      <a:pt x="1467" y="43989"/>
                      <a:pt x="604" y="47267"/>
                      <a:pt x="0" y="50459"/>
                    </a:cubicBezTo>
                    <a:cubicBezTo>
                      <a:pt x="57711" y="85223"/>
                      <a:pt x="115249" y="119815"/>
                      <a:pt x="172960" y="154579"/>
                    </a:cubicBezTo>
                    <a:cubicBezTo>
                      <a:pt x="172615" y="152337"/>
                      <a:pt x="172270" y="150007"/>
                      <a:pt x="171838" y="147765"/>
                    </a:cubicBezTo>
                    <a:cubicBezTo>
                      <a:pt x="168474" y="128614"/>
                      <a:pt x="161745" y="110671"/>
                      <a:pt x="154499" y="92814"/>
                    </a:cubicBezTo>
                    <a:close/>
                  </a:path>
                </a:pathLst>
              </a:custGeom>
              <a:solidFill>
                <a:srgbClr val="FFD1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9" name="Google Shape;339;g294c22934d4_0_14"/>
              <p:cNvSpPr/>
              <p:nvPr/>
            </p:nvSpPr>
            <p:spPr>
              <a:xfrm>
                <a:off x="-1891259" y="-219758"/>
                <a:ext cx="612475" cy="845388"/>
              </a:xfrm>
              <a:custGeom>
                <a:avLst/>
                <a:gdLst/>
                <a:ahLst/>
                <a:cxnLst/>
                <a:rect l="l" t="t" r="r" b="b"/>
                <a:pathLst>
                  <a:path w="612475" h="845388" extrusionOk="0">
                    <a:moveTo>
                      <a:pt x="619011" y="301022"/>
                    </a:moveTo>
                    <a:cubicBezTo>
                      <a:pt x="619270" y="326039"/>
                      <a:pt x="617890" y="343378"/>
                      <a:pt x="616768" y="360717"/>
                    </a:cubicBezTo>
                    <a:cubicBezTo>
                      <a:pt x="615215" y="384440"/>
                      <a:pt x="611420" y="407903"/>
                      <a:pt x="608487" y="431540"/>
                    </a:cubicBezTo>
                    <a:cubicBezTo>
                      <a:pt x="604864" y="460697"/>
                      <a:pt x="601758" y="489941"/>
                      <a:pt x="598308" y="519098"/>
                    </a:cubicBezTo>
                    <a:cubicBezTo>
                      <a:pt x="596841" y="531261"/>
                      <a:pt x="595030" y="543424"/>
                      <a:pt x="593304" y="555588"/>
                    </a:cubicBezTo>
                    <a:cubicBezTo>
                      <a:pt x="590803" y="573531"/>
                      <a:pt x="588474" y="591560"/>
                      <a:pt x="585541" y="609503"/>
                    </a:cubicBezTo>
                    <a:cubicBezTo>
                      <a:pt x="581745" y="632449"/>
                      <a:pt x="577777" y="655309"/>
                      <a:pt x="571393" y="677738"/>
                    </a:cubicBezTo>
                    <a:cubicBezTo>
                      <a:pt x="566304" y="695508"/>
                      <a:pt x="558971" y="712502"/>
                      <a:pt x="549741" y="728461"/>
                    </a:cubicBezTo>
                    <a:cubicBezTo>
                      <a:pt x="539648" y="745886"/>
                      <a:pt x="527140" y="761586"/>
                      <a:pt x="511526" y="774526"/>
                    </a:cubicBezTo>
                    <a:cubicBezTo>
                      <a:pt x="503072" y="781513"/>
                      <a:pt x="494446" y="788156"/>
                      <a:pt x="485560" y="794712"/>
                    </a:cubicBezTo>
                    <a:cubicBezTo>
                      <a:pt x="475813" y="801872"/>
                      <a:pt x="465029" y="807220"/>
                      <a:pt x="453901" y="811878"/>
                    </a:cubicBezTo>
                    <a:cubicBezTo>
                      <a:pt x="449502" y="813690"/>
                      <a:pt x="445016" y="815588"/>
                      <a:pt x="440617" y="817486"/>
                    </a:cubicBezTo>
                    <a:cubicBezTo>
                      <a:pt x="418706" y="826888"/>
                      <a:pt x="395673" y="832668"/>
                      <a:pt x="372382" y="837585"/>
                    </a:cubicBezTo>
                    <a:cubicBezTo>
                      <a:pt x="354094" y="841381"/>
                      <a:pt x="335547" y="844141"/>
                      <a:pt x="317000" y="846470"/>
                    </a:cubicBezTo>
                    <a:cubicBezTo>
                      <a:pt x="312514" y="847074"/>
                      <a:pt x="307856" y="847247"/>
                      <a:pt x="303457" y="846729"/>
                    </a:cubicBezTo>
                    <a:cubicBezTo>
                      <a:pt x="280942" y="844055"/>
                      <a:pt x="258427" y="840691"/>
                      <a:pt x="236343" y="835515"/>
                    </a:cubicBezTo>
                    <a:cubicBezTo>
                      <a:pt x="216071" y="830770"/>
                      <a:pt x="195885" y="825508"/>
                      <a:pt x="176821" y="816882"/>
                    </a:cubicBezTo>
                    <a:cubicBezTo>
                      <a:pt x="169575" y="813517"/>
                      <a:pt x="162070" y="810584"/>
                      <a:pt x="154824" y="807306"/>
                    </a:cubicBezTo>
                    <a:cubicBezTo>
                      <a:pt x="146542" y="803597"/>
                      <a:pt x="138778" y="798853"/>
                      <a:pt x="131360" y="793504"/>
                    </a:cubicBezTo>
                    <a:cubicBezTo>
                      <a:pt x="111778" y="779357"/>
                      <a:pt x="93231" y="764088"/>
                      <a:pt x="79342" y="743989"/>
                    </a:cubicBezTo>
                    <a:cubicBezTo>
                      <a:pt x="74943" y="737605"/>
                      <a:pt x="70543" y="731221"/>
                      <a:pt x="66920" y="724407"/>
                    </a:cubicBezTo>
                    <a:cubicBezTo>
                      <a:pt x="55102" y="702409"/>
                      <a:pt x="46303" y="679204"/>
                      <a:pt x="41817" y="654619"/>
                    </a:cubicBezTo>
                    <a:cubicBezTo>
                      <a:pt x="38367" y="635727"/>
                      <a:pt x="34658" y="616835"/>
                      <a:pt x="31466" y="597857"/>
                    </a:cubicBezTo>
                    <a:cubicBezTo>
                      <a:pt x="29395" y="585521"/>
                      <a:pt x="27843" y="573013"/>
                      <a:pt x="26204" y="560591"/>
                    </a:cubicBezTo>
                    <a:cubicBezTo>
                      <a:pt x="24306" y="546530"/>
                      <a:pt x="22322" y="532555"/>
                      <a:pt x="20596" y="518494"/>
                    </a:cubicBezTo>
                    <a:cubicBezTo>
                      <a:pt x="19044" y="506590"/>
                      <a:pt x="17836" y="494599"/>
                      <a:pt x="16370" y="482694"/>
                    </a:cubicBezTo>
                    <a:cubicBezTo>
                      <a:pt x="12746" y="453796"/>
                      <a:pt x="8951" y="424984"/>
                      <a:pt x="5500" y="396085"/>
                    </a:cubicBezTo>
                    <a:cubicBezTo>
                      <a:pt x="4120" y="384440"/>
                      <a:pt x="3085" y="372708"/>
                      <a:pt x="2050" y="360976"/>
                    </a:cubicBezTo>
                    <a:cubicBezTo>
                      <a:pt x="-538" y="333285"/>
                      <a:pt x="-193" y="305422"/>
                      <a:pt x="497" y="277644"/>
                    </a:cubicBezTo>
                    <a:cubicBezTo>
                      <a:pt x="756" y="267810"/>
                      <a:pt x="1963" y="257976"/>
                      <a:pt x="3171" y="248142"/>
                    </a:cubicBezTo>
                    <a:cubicBezTo>
                      <a:pt x="4293" y="238826"/>
                      <a:pt x="5845" y="229682"/>
                      <a:pt x="7312" y="220451"/>
                    </a:cubicBezTo>
                    <a:cubicBezTo>
                      <a:pt x="9468" y="207253"/>
                      <a:pt x="13350" y="194486"/>
                      <a:pt x="17836" y="181891"/>
                    </a:cubicBezTo>
                    <a:cubicBezTo>
                      <a:pt x="25945" y="158859"/>
                      <a:pt x="36297" y="136948"/>
                      <a:pt x="51134" y="117366"/>
                    </a:cubicBezTo>
                    <a:cubicBezTo>
                      <a:pt x="70716" y="91486"/>
                      <a:pt x="92713" y="67850"/>
                      <a:pt x="118765" y="48268"/>
                    </a:cubicBezTo>
                    <a:cubicBezTo>
                      <a:pt x="135759" y="35501"/>
                      <a:pt x="154996" y="26702"/>
                      <a:pt x="175096" y="20060"/>
                    </a:cubicBezTo>
                    <a:cubicBezTo>
                      <a:pt x="198473" y="12468"/>
                      <a:pt x="222455" y="7293"/>
                      <a:pt x="246781" y="3324"/>
                    </a:cubicBezTo>
                    <a:cubicBezTo>
                      <a:pt x="264552" y="478"/>
                      <a:pt x="282322" y="-385"/>
                      <a:pt x="300265" y="219"/>
                    </a:cubicBezTo>
                    <a:cubicBezTo>
                      <a:pt x="306390" y="392"/>
                      <a:pt x="312601" y="478"/>
                      <a:pt x="318725" y="219"/>
                    </a:cubicBezTo>
                    <a:cubicBezTo>
                      <a:pt x="339601" y="-644"/>
                      <a:pt x="360305" y="1082"/>
                      <a:pt x="380922" y="4705"/>
                    </a:cubicBezTo>
                    <a:cubicBezTo>
                      <a:pt x="403006" y="8673"/>
                      <a:pt x="424830" y="13676"/>
                      <a:pt x="446138" y="20750"/>
                    </a:cubicBezTo>
                    <a:cubicBezTo>
                      <a:pt x="472621" y="29549"/>
                      <a:pt x="496257" y="43006"/>
                      <a:pt x="517047" y="61725"/>
                    </a:cubicBezTo>
                    <a:cubicBezTo>
                      <a:pt x="536197" y="78978"/>
                      <a:pt x="553364" y="97870"/>
                      <a:pt x="568805" y="118487"/>
                    </a:cubicBezTo>
                    <a:cubicBezTo>
                      <a:pt x="584505" y="139449"/>
                      <a:pt x="594771" y="163172"/>
                      <a:pt x="603311" y="187757"/>
                    </a:cubicBezTo>
                    <a:cubicBezTo>
                      <a:pt x="608918" y="203975"/>
                      <a:pt x="611679" y="220796"/>
                      <a:pt x="614525" y="237704"/>
                    </a:cubicBezTo>
                    <a:cubicBezTo>
                      <a:pt x="618407" y="261168"/>
                      <a:pt x="619184" y="284891"/>
                      <a:pt x="619011" y="301022"/>
                    </a:cubicBezTo>
                    <a:close/>
                  </a:path>
                </a:pathLst>
              </a:custGeom>
              <a:solidFill>
                <a:srgbClr val="FFD1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0" name="Google Shape;340;g294c22934d4_0_14"/>
              <p:cNvSpPr/>
              <p:nvPr/>
            </p:nvSpPr>
            <p:spPr>
              <a:xfrm>
                <a:off x="-1920008" y="-259048"/>
                <a:ext cx="681486" cy="396815"/>
              </a:xfrm>
              <a:custGeom>
                <a:avLst/>
                <a:gdLst/>
                <a:ahLst/>
                <a:cxnLst/>
                <a:rect l="l" t="t" r="r" b="b"/>
                <a:pathLst>
                  <a:path w="681486" h="396815" extrusionOk="0">
                    <a:moveTo>
                      <a:pt x="684681" y="297870"/>
                    </a:moveTo>
                    <a:cubicBezTo>
                      <a:pt x="679073" y="302097"/>
                      <a:pt x="672776" y="302960"/>
                      <a:pt x="666479" y="304081"/>
                    </a:cubicBezTo>
                    <a:cubicBezTo>
                      <a:pt x="646724" y="307445"/>
                      <a:pt x="627660" y="304599"/>
                      <a:pt x="608854" y="298474"/>
                    </a:cubicBezTo>
                    <a:cubicBezTo>
                      <a:pt x="588582" y="291832"/>
                      <a:pt x="570208" y="281566"/>
                      <a:pt x="553731" y="268023"/>
                    </a:cubicBezTo>
                    <a:cubicBezTo>
                      <a:pt x="544070" y="260086"/>
                      <a:pt x="534840" y="251546"/>
                      <a:pt x="525609" y="243006"/>
                    </a:cubicBezTo>
                    <a:cubicBezTo>
                      <a:pt x="517155" y="235156"/>
                      <a:pt x="509305" y="226788"/>
                      <a:pt x="500765" y="219111"/>
                    </a:cubicBezTo>
                    <a:cubicBezTo>
                      <a:pt x="493864" y="212900"/>
                      <a:pt x="486618" y="206861"/>
                      <a:pt x="478940" y="201513"/>
                    </a:cubicBezTo>
                    <a:cubicBezTo>
                      <a:pt x="456943" y="186244"/>
                      <a:pt x="432358" y="181068"/>
                      <a:pt x="405875" y="182880"/>
                    </a:cubicBezTo>
                    <a:cubicBezTo>
                      <a:pt x="386034" y="184260"/>
                      <a:pt x="366797" y="188487"/>
                      <a:pt x="347474" y="192628"/>
                    </a:cubicBezTo>
                    <a:cubicBezTo>
                      <a:pt x="326512" y="197027"/>
                      <a:pt x="305377" y="199960"/>
                      <a:pt x="283897" y="199874"/>
                    </a:cubicBezTo>
                    <a:cubicBezTo>
                      <a:pt x="266817" y="199788"/>
                      <a:pt x="250513" y="196510"/>
                      <a:pt x="234727" y="190040"/>
                    </a:cubicBezTo>
                    <a:cubicBezTo>
                      <a:pt x="210228" y="179947"/>
                      <a:pt x="188834" y="165110"/>
                      <a:pt x="169856" y="146649"/>
                    </a:cubicBezTo>
                    <a:cubicBezTo>
                      <a:pt x="168303" y="145183"/>
                      <a:pt x="167009" y="143457"/>
                      <a:pt x="165543" y="141905"/>
                    </a:cubicBezTo>
                    <a:cubicBezTo>
                      <a:pt x="164335" y="140611"/>
                      <a:pt x="163127" y="139317"/>
                      <a:pt x="161229" y="137333"/>
                    </a:cubicBezTo>
                    <a:cubicBezTo>
                      <a:pt x="160281" y="141042"/>
                      <a:pt x="159590" y="143802"/>
                      <a:pt x="158900" y="146563"/>
                    </a:cubicBezTo>
                    <a:cubicBezTo>
                      <a:pt x="149756" y="183915"/>
                      <a:pt x="140181" y="221181"/>
                      <a:pt x="128449" y="257844"/>
                    </a:cubicBezTo>
                    <a:cubicBezTo>
                      <a:pt x="119478" y="285879"/>
                      <a:pt x="108608" y="313139"/>
                      <a:pt x="94720" y="339104"/>
                    </a:cubicBezTo>
                    <a:cubicBezTo>
                      <a:pt x="85144" y="357047"/>
                      <a:pt x="73930" y="373955"/>
                      <a:pt x="60645" y="389483"/>
                    </a:cubicBezTo>
                    <a:cubicBezTo>
                      <a:pt x="56764" y="393968"/>
                      <a:pt x="52623" y="398023"/>
                      <a:pt x="47102" y="400524"/>
                    </a:cubicBezTo>
                    <a:cubicBezTo>
                      <a:pt x="41581" y="403026"/>
                      <a:pt x="35888" y="404061"/>
                      <a:pt x="29935" y="402077"/>
                    </a:cubicBezTo>
                    <a:cubicBezTo>
                      <a:pt x="21136" y="399231"/>
                      <a:pt x="13286" y="395004"/>
                      <a:pt x="7162" y="387844"/>
                    </a:cubicBezTo>
                    <a:cubicBezTo>
                      <a:pt x="4919" y="385169"/>
                      <a:pt x="3194" y="382323"/>
                      <a:pt x="2848" y="378613"/>
                    </a:cubicBezTo>
                    <a:cubicBezTo>
                      <a:pt x="2245" y="372230"/>
                      <a:pt x="864" y="365933"/>
                      <a:pt x="692" y="359549"/>
                    </a:cubicBezTo>
                    <a:cubicBezTo>
                      <a:pt x="174" y="345402"/>
                      <a:pt x="-171" y="331254"/>
                      <a:pt x="88" y="317107"/>
                    </a:cubicBezTo>
                    <a:cubicBezTo>
                      <a:pt x="778" y="280100"/>
                      <a:pt x="8714" y="244559"/>
                      <a:pt x="23034" y="210398"/>
                    </a:cubicBezTo>
                    <a:cubicBezTo>
                      <a:pt x="44859" y="158554"/>
                      <a:pt x="78416" y="115594"/>
                      <a:pt x="122324" y="80571"/>
                    </a:cubicBezTo>
                    <a:cubicBezTo>
                      <a:pt x="169338" y="43046"/>
                      <a:pt x="222650" y="19064"/>
                      <a:pt x="281568" y="7246"/>
                    </a:cubicBezTo>
                    <a:cubicBezTo>
                      <a:pt x="304687" y="2588"/>
                      <a:pt x="328064" y="0"/>
                      <a:pt x="351615" y="0"/>
                    </a:cubicBezTo>
                    <a:cubicBezTo>
                      <a:pt x="432099" y="86"/>
                      <a:pt x="505596" y="22170"/>
                      <a:pt x="569777" y="71686"/>
                    </a:cubicBezTo>
                    <a:cubicBezTo>
                      <a:pt x="619637" y="110159"/>
                      <a:pt x="654316" y="159502"/>
                      <a:pt x="672949" y="219974"/>
                    </a:cubicBezTo>
                    <a:cubicBezTo>
                      <a:pt x="680367" y="244041"/>
                      <a:pt x="685026" y="275355"/>
                      <a:pt x="684681" y="297870"/>
                    </a:cubicBezTo>
                    <a:close/>
                  </a:path>
                </a:pathLst>
              </a:custGeom>
              <a:solidFill>
                <a:srgbClr val="2683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1" name="Google Shape;341;g294c22934d4_0_14"/>
              <p:cNvSpPr/>
              <p:nvPr/>
            </p:nvSpPr>
            <p:spPr>
              <a:xfrm>
                <a:off x="-2314933" y="948132"/>
                <a:ext cx="1457864" cy="414067"/>
              </a:xfrm>
              <a:custGeom>
                <a:avLst/>
                <a:gdLst/>
                <a:ahLst/>
                <a:cxnLst/>
                <a:rect l="l" t="t" r="r" b="b"/>
                <a:pathLst>
                  <a:path w="1457864" h="414067" extrusionOk="0">
                    <a:moveTo>
                      <a:pt x="138895" y="96357"/>
                    </a:moveTo>
                    <a:cubicBezTo>
                      <a:pt x="118192" y="107485"/>
                      <a:pt x="98092" y="119735"/>
                      <a:pt x="78769" y="133192"/>
                    </a:cubicBezTo>
                    <a:cubicBezTo>
                      <a:pt x="72040" y="137936"/>
                      <a:pt x="65484" y="143199"/>
                      <a:pt x="59532" y="148892"/>
                    </a:cubicBezTo>
                    <a:cubicBezTo>
                      <a:pt x="32876" y="174599"/>
                      <a:pt x="15624" y="205740"/>
                      <a:pt x="6738" y="241626"/>
                    </a:cubicBezTo>
                    <a:cubicBezTo>
                      <a:pt x="-508" y="271042"/>
                      <a:pt x="-594" y="300889"/>
                      <a:pt x="527" y="330909"/>
                    </a:cubicBezTo>
                    <a:cubicBezTo>
                      <a:pt x="786" y="337207"/>
                      <a:pt x="3805" y="341434"/>
                      <a:pt x="9499" y="343935"/>
                    </a:cubicBezTo>
                    <a:cubicBezTo>
                      <a:pt x="14416" y="346092"/>
                      <a:pt x="19333" y="348162"/>
                      <a:pt x="24164" y="350405"/>
                    </a:cubicBezTo>
                    <a:cubicBezTo>
                      <a:pt x="43573" y="359635"/>
                      <a:pt x="63932" y="365846"/>
                      <a:pt x="84980" y="370160"/>
                    </a:cubicBezTo>
                    <a:cubicBezTo>
                      <a:pt x="115086" y="376371"/>
                      <a:pt x="145451" y="381201"/>
                      <a:pt x="176075" y="383444"/>
                    </a:cubicBezTo>
                    <a:cubicBezTo>
                      <a:pt x="183235" y="383962"/>
                      <a:pt x="190481" y="384738"/>
                      <a:pt x="197641" y="385428"/>
                    </a:cubicBezTo>
                    <a:cubicBezTo>
                      <a:pt x="206440" y="386291"/>
                      <a:pt x="215153" y="387326"/>
                      <a:pt x="223952" y="387930"/>
                    </a:cubicBezTo>
                    <a:cubicBezTo>
                      <a:pt x="236719" y="388793"/>
                      <a:pt x="249572" y="389310"/>
                      <a:pt x="262339" y="390000"/>
                    </a:cubicBezTo>
                    <a:cubicBezTo>
                      <a:pt x="293308" y="391726"/>
                      <a:pt x="324191" y="393537"/>
                      <a:pt x="355159" y="395262"/>
                    </a:cubicBezTo>
                    <a:cubicBezTo>
                      <a:pt x="372757" y="396211"/>
                      <a:pt x="390355" y="396901"/>
                      <a:pt x="407953" y="398023"/>
                    </a:cubicBezTo>
                    <a:cubicBezTo>
                      <a:pt x="429002" y="399317"/>
                      <a:pt x="450050" y="400956"/>
                      <a:pt x="471099" y="402336"/>
                    </a:cubicBezTo>
                    <a:cubicBezTo>
                      <a:pt x="483607" y="403199"/>
                      <a:pt x="496201" y="403803"/>
                      <a:pt x="508710" y="404579"/>
                    </a:cubicBezTo>
                    <a:cubicBezTo>
                      <a:pt x="522081" y="405442"/>
                      <a:pt x="535365" y="406477"/>
                      <a:pt x="548736" y="407167"/>
                    </a:cubicBezTo>
                    <a:cubicBezTo>
                      <a:pt x="566593" y="408116"/>
                      <a:pt x="584536" y="408720"/>
                      <a:pt x="602393" y="409755"/>
                    </a:cubicBezTo>
                    <a:cubicBezTo>
                      <a:pt x="623959" y="410962"/>
                      <a:pt x="645611" y="412515"/>
                      <a:pt x="667177" y="413809"/>
                    </a:cubicBezTo>
                    <a:cubicBezTo>
                      <a:pt x="694091" y="415535"/>
                      <a:pt x="721006" y="417260"/>
                      <a:pt x="748093" y="416570"/>
                    </a:cubicBezTo>
                    <a:cubicBezTo>
                      <a:pt x="751802" y="416483"/>
                      <a:pt x="755598" y="416483"/>
                      <a:pt x="759307" y="416311"/>
                    </a:cubicBezTo>
                    <a:cubicBezTo>
                      <a:pt x="772074" y="415535"/>
                      <a:pt x="784928" y="414672"/>
                      <a:pt x="797695" y="413896"/>
                    </a:cubicBezTo>
                    <a:cubicBezTo>
                      <a:pt x="812877" y="412947"/>
                      <a:pt x="828146" y="412170"/>
                      <a:pt x="843328" y="411308"/>
                    </a:cubicBezTo>
                    <a:cubicBezTo>
                      <a:pt x="857476" y="410445"/>
                      <a:pt x="871623" y="409410"/>
                      <a:pt x="885684" y="408633"/>
                    </a:cubicBezTo>
                    <a:cubicBezTo>
                      <a:pt x="902764" y="407684"/>
                      <a:pt x="919845" y="406994"/>
                      <a:pt x="936925" y="406132"/>
                    </a:cubicBezTo>
                    <a:cubicBezTo>
                      <a:pt x="950037" y="405442"/>
                      <a:pt x="963063" y="404579"/>
                      <a:pt x="976089" y="403803"/>
                    </a:cubicBezTo>
                    <a:cubicBezTo>
                      <a:pt x="979022" y="403630"/>
                      <a:pt x="981955" y="403371"/>
                      <a:pt x="984888" y="403112"/>
                    </a:cubicBezTo>
                    <a:cubicBezTo>
                      <a:pt x="1004901" y="401732"/>
                      <a:pt x="1024828" y="400352"/>
                      <a:pt x="1044842" y="399144"/>
                    </a:cubicBezTo>
                    <a:cubicBezTo>
                      <a:pt x="1056832" y="398368"/>
                      <a:pt x="1068823" y="397764"/>
                      <a:pt x="1080814" y="397160"/>
                    </a:cubicBezTo>
                    <a:cubicBezTo>
                      <a:pt x="1095479" y="396384"/>
                      <a:pt x="1110144" y="395607"/>
                      <a:pt x="1124808" y="394745"/>
                    </a:cubicBezTo>
                    <a:cubicBezTo>
                      <a:pt x="1140854" y="393882"/>
                      <a:pt x="1156813" y="393020"/>
                      <a:pt x="1172858" y="392071"/>
                    </a:cubicBezTo>
                    <a:cubicBezTo>
                      <a:pt x="1185970" y="391294"/>
                      <a:pt x="1198996" y="390432"/>
                      <a:pt x="1212022" y="389655"/>
                    </a:cubicBezTo>
                    <a:cubicBezTo>
                      <a:pt x="1227204" y="388706"/>
                      <a:pt x="1242387" y="387671"/>
                      <a:pt x="1257569" y="386636"/>
                    </a:cubicBezTo>
                    <a:cubicBezTo>
                      <a:pt x="1264729" y="386118"/>
                      <a:pt x="1271889" y="385256"/>
                      <a:pt x="1279135" y="384566"/>
                    </a:cubicBezTo>
                    <a:cubicBezTo>
                      <a:pt x="1291385" y="383358"/>
                      <a:pt x="1303634" y="382582"/>
                      <a:pt x="1315797" y="381029"/>
                    </a:cubicBezTo>
                    <a:cubicBezTo>
                      <a:pt x="1331929" y="378872"/>
                      <a:pt x="1347974" y="376112"/>
                      <a:pt x="1364105" y="373524"/>
                    </a:cubicBezTo>
                    <a:cubicBezTo>
                      <a:pt x="1395678" y="368434"/>
                      <a:pt x="1425870" y="358859"/>
                      <a:pt x="1454596" y="344798"/>
                    </a:cubicBezTo>
                    <a:cubicBezTo>
                      <a:pt x="1456063" y="344108"/>
                      <a:pt x="1457529" y="343418"/>
                      <a:pt x="1458910" y="342641"/>
                    </a:cubicBezTo>
                    <a:cubicBezTo>
                      <a:pt x="1462274" y="340657"/>
                      <a:pt x="1464603" y="337897"/>
                      <a:pt x="1464948" y="333756"/>
                    </a:cubicBezTo>
                    <a:cubicBezTo>
                      <a:pt x="1465293" y="329270"/>
                      <a:pt x="1465897" y="324698"/>
                      <a:pt x="1465983" y="320213"/>
                    </a:cubicBezTo>
                    <a:cubicBezTo>
                      <a:pt x="1466156" y="313225"/>
                      <a:pt x="1466156" y="306324"/>
                      <a:pt x="1465983" y="299337"/>
                    </a:cubicBezTo>
                    <a:cubicBezTo>
                      <a:pt x="1465552" y="273026"/>
                      <a:pt x="1462188" y="247147"/>
                      <a:pt x="1453302" y="222217"/>
                    </a:cubicBezTo>
                    <a:cubicBezTo>
                      <a:pt x="1439414" y="183484"/>
                      <a:pt x="1416036" y="152256"/>
                      <a:pt x="1381617" y="129396"/>
                    </a:cubicBezTo>
                    <a:cubicBezTo>
                      <a:pt x="1360914" y="115680"/>
                      <a:pt x="1339520" y="102999"/>
                      <a:pt x="1317609" y="91267"/>
                    </a:cubicBezTo>
                    <a:cubicBezTo>
                      <a:pt x="1285519" y="74187"/>
                      <a:pt x="1253601" y="57021"/>
                      <a:pt x="1221511" y="39940"/>
                    </a:cubicBezTo>
                    <a:cubicBezTo>
                      <a:pt x="1208571" y="33039"/>
                      <a:pt x="1195545" y="26224"/>
                      <a:pt x="1182433" y="19668"/>
                    </a:cubicBezTo>
                    <a:cubicBezTo>
                      <a:pt x="1170960" y="13889"/>
                      <a:pt x="1159400" y="8454"/>
                      <a:pt x="1147841" y="2847"/>
                    </a:cubicBezTo>
                    <a:cubicBezTo>
                      <a:pt x="1145943" y="1898"/>
                      <a:pt x="1143959" y="949"/>
                      <a:pt x="1142061" y="0"/>
                    </a:cubicBezTo>
                    <a:cubicBezTo>
                      <a:pt x="1112645" y="13630"/>
                      <a:pt x="1083143" y="27260"/>
                      <a:pt x="1053727" y="40975"/>
                    </a:cubicBezTo>
                    <a:cubicBezTo>
                      <a:pt x="1011112" y="60730"/>
                      <a:pt x="968498" y="80657"/>
                      <a:pt x="925107" y="98686"/>
                    </a:cubicBezTo>
                    <a:cubicBezTo>
                      <a:pt x="884649" y="115508"/>
                      <a:pt x="844019" y="131725"/>
                      <a:pt x="802180" y="144665"/>
                    </a:cubicBezTo>
                    <a:cubicBezTo>
                      <a:pt x="748438" y="161228"/>
                      <a:pt x="693833" y="173564"/>
                      <a:pt x="637502" y="177014"/>
                    </a:cubicBezTo>
                    <a:cubicBezTo>
                      <a:pt x="616885" y="178222"/>
                      <a:pt x="596354" y="178394"/>
                      <a:pt x="575823" y="177532"/>
                    </a:cubicBezTo>
                    <a:cubicBezTo>
                      <a:pt x="549426" y="176410"/>
                      <a:pt x="523030" y="174167"/>
                      <a:pt x="496892" y="170113"/>
                    </a:cubicBezTo>
                    <a:cubicBezTo>
                      <a:pt x="475498" y="166835"/>
                      <a:pt x="454277" y="162867"/>
                      <a:pt x="433401" y="157087"/>
                    </a:cubicBezTo>
                    <a:cubicBezTo>
                      <a:pt x="388544" y="144751"/>
                      <a:pt x="349207" y="122409"/>
                      <a:pt x="314615" y="91354"/>
                    </a:cubicBezTo>
                    <a:cubicBezTo>
                      <a:pt x="294429" y="73238"/>
                      <a:pt x="278557" y="51845"/>
                      <a:pt x="263719" y="29589"/>
                    </a:cubicBezTo>
                    <a:cubicBezTo>
                      <a:pt x="262080" y="30451"/>
                      <a:pt x="260528" y="31228"/>
                      <a:pt x="258889" y="32090"/>
                    </a:cubicBezTo>
                    <a:cubicBezTo>
                      <a:pt x="218690" y="52966"/>
                      <a:pt x="178835" y="74791"/>
                      <a:pt x="138895" y="96357"/>
                    </a:cubicBezTo>
                    <a:close/>
                  </a:path>
                </a:pathLst>
              </a:custGeom>
              <a:solidFill>
                <a:srgbClr val="3E8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2" name="Google Shape;342;g294c22934d4_0_14"/>
              <p:cNvSpPr/>
              <p:nvPr/>
            </p:nvSpPr>
            <p:spPr>
              <a:xfrm>
                <a:off x="-2314665" y="1132134"/>
                <a:ext cx="1457864" cy="224286"/>
              </a:xfrm>
              <a:custGeom>
                <a:avLst/>
                <a:gdLst/>
                <a:ahLst/>
                <a:cxnLst/>
                <a:rect l="l" t="t" r="r" b="b"/>
                <a:pathLst>
                  <a:path w="1457864" h="224286" extrusionOk="0">
                    <a:moveTo>
                      <a:pt x="407771" y="214108"/>
                    </a:moveTo>
                    <a:cubicBezTo>
                      <a:pt x="428819" y="215402"/>
                      <a:pt x="449868" y="217041"/>
                      <a:pt x="470916" y="218421"/>
                    </a:cubicBezTo>
                    <a:cubicBezTo>
                      <a:pt x="483424" y="219283"/>
                      <a:pt x="496019" y="219887"/>
                      <a:pt x="508527" y="220664"/>
                    </a:cubicBezTo>
                    <a:cubicBezTo>
                      <a:pt x="521898" y="221526"/>
                      <a:pt x="535183" y="222562"/>
                      <a:pt x="548554" y="223252"/>
                    </a:cubicBezTo>
                    <a:cubicBezTo>
                      <a:pt x="566411" y="224201"/>
                      <a:pt x="584354" y="224804"/>
                      <a:pt x="602210" y="225840"/>
                    </a:cubicBezTo>
                    <a:cubicBezTo>
                      <a:pt x="623776" y="227047"/>
                      <a:pt x="645429" y="228600"/>
                      <a:pt x="666995" y="229894"/>
                    </a:cubicBezTo>
                    <a:cubicBezTo>
                      <a:pt x="693909" y="231619"/>
                      <a:pt x="720823" y="233345"/>
                      <a:pt x="747910" y="232654"/>
                    </a:cubicBezTo>
                    <a:cubicBezTo>
                      <a:pt x="751620" y="232568"/>
                      <a:pt x="755415" y="232568"/>
                      <a:pt x="759125" y="232396"/>
                    </a:cubicBezTo>
                    <a:cubicBezTo>
                      <a:pt x="771892" y="231619"/>
                      <a:pt x="784745" y="230757"/>
                      <a:pt x="797512" y="229980"/>
                    </a:cubicBezTo>
                    <a:cubicBezTo>
                      <a:pt x="812695" y="229031"/>
                      <a:pt x="827964" y="228255"/>
                      <a:pt x="843146" y="227392"/>
                    </a:cubicBezTo>
                    <a:cubicBezTo>
                      <a:pt x="857293" y="226530"/>
                      <a:pt x="871441" y="225494"/>
                      <a:pt x="885502" y="224718"/>
                    </a:cubicBezTo>
                    <a:cubicBezTo>
                      <a:pt x="902582" y="223769"/>
                      <a:pt x="919662" y="223079"/>
                      <a:pt x="936743" y="222217"/>
                    </a:cubicBezTo>
                    <a:cubicBezTo>
                      <a:pt x="949855" y="221526"/>
                      <a:pt x="962881" y="220664"/>
                      <a:pt x="975907" y="219887"/>
                    </a:cubicBezTo>
                    <a:cubicBezTo>
                      <a:pt x="978840" y="219715"/>
                      <a:pt x="981773" y="219456"/>
                      <a:pt x="984706" y="219197"/>
                    </a:cubicBezTo>
                    <a:cubicBezTo>
                      <a:pt x="1004719" y="217817"/>
                      <a:pt x="1024646" y="216437"/>
                      <a:pt x="1044659" y="215229"/>
                    </a:cubicBezTo>
                    <a:cubicBezTo>
                      <a:pt x="1056650" y="214453"/>
                      <a:pt x="1068641" y="213849"/>
                      <a:pt x="1080631" y="213245"/>
                    </a:cubicBezTo>
                    <a:cubicBezTo>
                      <a:pt x="1095296" y="212469"/>
                      <a:pt x="1109961" y="211692"/>
                      <a:pt x="1124626" y="210830"/>
                    </a:cubicBezTo>
                    <a:cubicBezTo>
                      <a:pt x="1140671" y="209967"/>
                      <a:pt x="1156630" y="209104"/>
                      <a:pt x="1172675" y="208155"/>
                    </a:cubicBezTo>
                    <a:cubicBezTo>
                      <a:pt x="1185787" y="207379"/>
                      <a:pt x="1198813" y="206516"/>
                      <a:pt x="1211839" y="205740"/>
                    </a:cubicBezTo>
                    <a:cubicBezTo>
                      <a:pt x="1227022" y="204791"/>
                      <a:pt x="1242204" y="203756"/>
                      <a:pt x="1257387" y="202721"/>
                    </a:cubicBezTo>
                    <a:cubicBezTo>
                      <a:pt x="1264547" y="202203"/>
                      <a:pt x="1271706" y="201341"/>
                      <a:pt x="1278953" y="200651"/>
                    </a:cubicBezTo>
                    <a:cubicBezTo>
                      <a:pt x="1291202" y="199443"/>
                      <a:pt x="1303452" y="198666"/>
                      <a:pt x="1315615" y="197114"/>
                    </a:cubicBezTo>
                    <a:cubicBezTo>
                      <a:pt x="1331746" y="194957"/>
                      <a:pt x="1347792" y="192197"/>
                      <a:pt x="1363923" y="189609"/>
                    </a:cubicBezTo>
                    <a:cubicBezTo>
                      <a:pt x="1395496" y="184519"/>
                      <a:pt x="1425688" y="174944"/>
                      <a:pt x="1454414" y="160883"/>
                    </a:cubicBezTo>
                    <a:cubicBezTo>
                      <a:pt x="1455881" y="160193"/>
                      <a:pt x="1457347" y="159502"/>
                      <a:pt x="1458727" y="158726"/>
                    </a:cubicBezTo>
                    <a:cubicBezTo>
                      <a:pt x="1462092" y="156742"/>
                      <a:pt x="1464421" y="153982"/>
                      <a:pt x="1464766" y="149841"/>
                    </a:cubicBezTo>
                    <a:cubicBezTo>
                      <a:pt x="1465025" y="146304"/>
                      <a:pt x="1465456" y="142767"/>
                      <a:pt x="1465715" y="139317"/>
                    </a:cubicBezTo>
                    <a:cubicBezTo>
                      <a:pt x="1445960" y="138281"/>
                      <a:pt x="1426119" y="137419"/>
                      <a:pt x="1406365" y="137333"/>
                    </a:cubicBezTo>
                    <a:cubicBezTo>
                      <a:pt x="1382297" y="137246"/>
                      <a:pt x="1358230" y="137850"/>
                      <a:pt x="1334248" y="138799"/>
                    </a:cubicBezTo>
                    <a:cubicBezTo>
                      <a:pt x="1311561" y="139662"/>
                      <a:pt x="1288873" y="141387"/>
                      <a:pt x="1266272" y="142853"/>
                    </a:cubicBezTo>
                    <a:cubicBezTo>
                      <a:pt x="1248156" y="144061"/>
                      <a:pt x="1230041" y="145355"/>
                      <a:pt x="1211925" y="146994"/>
                    </a:cubicBezTo>
                    <a:cubicBezTo>
                      <a:pt x="1191998" y="148719"/>
                      <a:pt x="1171985" y="150703"/>
                      <a:pt x="1152144" y="152774"/>
                    </a:cubicBezTo>
                    <a:cubicBezTo>
                      <a:pt x="1134892" y="154585"/>
                      <a:pt x="1117639" y="156656"/>
                      <a:pt x="1100386" y="158726"/>
                    </a:cubicBezTo>
                    <a:cubicBezTo>
                      <a:pt x="1086842" y="160365"/>
                      <a:pt x="1073385" y="162177"/>
                      <a:pt x="1059842" y="163988"/>
                    </a:cubicBezTo>
                    <a:cubicBezTo>
                      <a:pt x="1041554" y="166317"/>
                      <a:pt x="1023266" y="168819"/>
                      <a:pt x="1004978" y="171062"/>
                    </a:cubicBezTo>
                    <a:cubicBezTo>
                      <a:pt x="984274" y="173564"/>
                      <a:pt x="963657" y="176238"/>
                      <a:pt x="942867" y="178222"/>
                    </a:cubicBezTo>
                    <a:cubicBezTo>
                      <a:pt x="921301" y="180292"/>
                      <a:pt x="899735" y="181586"/>
                      <a:pt x="878083" y="181931"/>
                    </a:cubicBezTo>
                    <a:cubicBezTo>
                      <a:pt x="848408" y="182362"/>
                      <a:pt x="818733" y="181414"/>
                      <a:pt x="789231" y="178136"/>
                    </a:cubicBezTo>
                    <a:cubicBezTo>
                      <a:pt x="760850" y="175030"/>
                      <a:pt x="732469" y="171407"/>
                      <a:pt x="704002" y="168388"/>
                    </a:cubicBezTo>
                    <a:cubicBezTo>
                      <a:pt x="685973" y="166490"/>
                      <a:pt x="667771" y="165196"/>
                      <a:pt x="649656" y="164161"/>
                    </a:cubicBezTo>
                    <a:cubicBezTo>
                      <a:pt x="632316" y="163126"/>
                      <a:pt x="614977" y="162522"/>
                      <a:pt x="597638" y="162004"/>
                    </a:cubicBezTo>
                    <a:cubicBezTo>
                      <a:pt x="569085" y="161142"/>
                      <a:pt x="540445" y="160193"/>
                      <a:pt x="511892" y="159675"/>
                    </a:cubicBezTo>
                    <a:cubicBezTo>
                      <a:pt x="479801" y="159071"/>
                      <a:pt x="447797" y="159157"/>
                      <a:pt x="415793" y="156224"/>
                    </a:cubicBezTo>
                    <a:cubicBezTo>
                      <a:pt x="397678" y="154499"/>
                      <a:pt x="379562" y="152774"/>
                      <a:pt x="361878" y="148892"/>
                    </a:cubicBezTo>
                    <a:cubicBezTo>
                      <a:pt x="327459" y="141387"/>
                      <a:pt x="292953" y="133968"/>
                      <a:pt x="258879" y="125256"/>
                    </a:cubicBezTo>
                    <a:cubicBezTo>
                      <a:pt x="172270" y="103172"/>
                      <a:pt x="96357" y="61075"/>
                      <a:pt x="30883" y="173"/>
                    </a:cubicBezTo>
                    <a:cubicBezTo>
                      <a:pt x="30796" y="86"/>
                      <a:pt x="30796" y="86"/>
                      <a:pt x="30710" y="0"/>
                    </a:cubicBezTo>
                    <a:cubicBezTo>
                      <a:pt x="19668" y="17598"/>
                      <a:pt x="11559" y="36835"/>
                      <a:pt x="6384" y="57797"/>
                    </a:cubicBezTo>
                    <a:cubicBezTo>
                      <a:pt x="2588" y="73238"/>
                      <a:pt x="690" y="88852"/>
                      <a:pt x="0" y="104466"/>
                    </a:cubicBezTo>
                    <a:cubicBezTo>
                      <a:pt x="5435" y="108175"/>
                      <a:pt x="10956" y="111798"/>
                      <a:pt x="16476" y="115594"/>
                    </a:cubicBezTo>
                    <a:cubicBezTo>
                      <a:pt x="27950" y="123444"/>
                      <a:pt x="39854" y="130518"/>
                      <a:pt x="52190" y="137074"/>
                    </a:cubicBezTo>
                    <a:cubicBezTo>
                      <a:pt x="89628" y="157001"/>
                      <a:pt x="129310" y="171062"/>
                      <a:pt x="170285" y="181759"/>
                    </a:cubicBezTo>
                    <a:cubicBezTo>
                      <a:pt x="201341" y="189781"/>
                      <a:pt x="232568" y="196769"/>
                      <a:pt x="263968" y="203325"/>
                    </a:cubicBezTo>
                    <a:cubicBezTo>
                      <a:pt x="270611" y="204705"/>
                      <a:pt x="277339" y="206171"/>
                      <a:pt x="283982" y="207552"/>
                    </a:cubicBezTo>
                    <a:cubicBezTo>
                      <a:pt x="307618" y="208932"/>
                      <a:pt x="331254" y="210312"/>
                      <a:pt x="354891" y="211606"/>
                    </a:cubicBezTo>
                    <a:cubicBezTo>
                      <a:pt x="372575" y="212382"/>
                      <a:pt x="390173" y="213072"/>
                      <a:pt x="407771" y="214108"/>
                    </a:cubicBezTo>
                    <a:close/>
                  </a:path>
                </a:pathLst>
              </a:custGeom>
              <a:solidFill>
                <a:srgbClr val="1CAD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3" name="Google Shape;343;g294c22934d4_0_14"/>
              <p:cNvSpPr/>
              <p:nvPr/>
            </p:nvSpPr>
            <p:spPr>
              <a:xfrm>
                <a:off x="-2214598" y="1025425"/>
                <a:ext cx="1354347" cy="198407"/>
              </a:xfrm>
              <a:custGeom>
                <a:avLst/>
                <a:gdLst/>
                <a:ahLst/>
                <a:cxnLst/>
                <a:rect l="l" t="t" r="r" b="b"/>
                <a:pathLst>
                  <a:path w="1354347" h="198407" extrusionOk="0">
                    <a:moveTo>
                      <a:pt x="128275" y="116457"/>
                    </a:moveTo>
                    <a:cubicBezTo>
                      <a:pt x="142508" y="123099"/>
                      <a:pt x="157087" y="129137"/>
                      <a:pt x="171752" y="135003"/>
                    </a:cubicBezTo>
                    <a:cubicBezTo>
                      <a:pt x="215057" y="152601"/>
                      <a:pt x="258965" y="168474"/>
                      <a:pt x="304340" y="179947"/>
                    </a:cubicBezTo>
                    <a:cubicBezTo>
                      <a:pt x="336258" y="187970"/>
                      <a:pt x="368607" y="193749"/>
                      <a:pt x="401387" y="196510"/>
                    </a:cubicBezTo>
                    <a:cubicBezTo>
                      <a:pt x="420538" y="198149"/>
                      <a:pt x="439775" y="199098"/>
                      <a:pt x="458925" y="200478"/>
                    </a:cubicBezTo>
                    <a:cubicBezTo>
                      <a:pt x="493172" y="202980"/>
                      <a:pt x="527247" y="200909"/>
                      <a:pt x="561235" y="196078"/>
                    </a:cubicBezTo>
                    <a:cubicBezTo>
                      <a:pt x="574692" y="194181"/>
                      <a:pt x="588235" y="192283"/>
                      <a:pt x="601693" y="190299"/>
                    </a:cubicBezTo>
                    <a:cubicBezTo>
                      <a:pt x="621275" y="187452"/>
                      <a:pt x="640770" y="184433"/>
                      <a:pt x="660352" y="181586"/>
                    </a:cubicBezTo>
                    <a:cubicBezTo>
                      <a:pt x="680452" y="178653"/>
                      <a:pt x="700465" y="175548"/>
                      <a:pt x="720651" y="172873"/>
                    </a:cubicBezTo>
                    <a:cubicBezTo>
                      <a:pt x="740233" y="170285"/>
                      <a:pt x="759901" y="168043"/>
                      <a:pt x="779483" y="165800"/>
                    </a:cubicBezTo>
                    <a:cubicBezTo>
                      <a:pt x="797512" y="163729"/>
                      <a:pt x="815628" y="161745"/>
                      <a:pt x="833657" y="160020"/>
                    </a:cubicBezTo>
                    <a:cubicBezTo>
                      <a:pt x="848840" y="158554"/>
                      <a:pt x="864022" y="157260"/>
                      <a:pt x="879205" y="156138"/>
                    </a:cubicBezTo>
                    <a:cubicBezTo>
                      <a:pt x="901029" y="154585"/>
                      <a:pt x="922940" y="153119"/>
                      <a:pt x="944765" y="151911"/>
                    </a:cubicBezTo>
                    <a:cubicBezTo>
                      <a:pt x="961587" y="150962"/>
                      <a:pt x="978408" y="150531"/>
                      <a:pt x="995230" y="149755"/>
                    </a:cubicBezTo>
                    <a:cubicBezTo>
                      <a:pt x="1019298" y="148719"/>
                      <a:pt x="1043279" y="148633"/>
                      <a:pt x="1067347" y="149496"/>
                    </a:cubicBezTo>
                    <a:cubicBezTo>
                      <a:pt x="1097798" y="150531"/>
                      <a:pt x="1128163" y="153119"/>
                      <a:pt x="1158528" y="155534"/>
                    </a:cubicBezTo>
                    <a:cubicBezTo>
                      <a:pt x="1186477" y="157777"/>
                      <a:pt x="1214513" y="158985"/>
                      <a:pt x="1242549" y="159157"/>
                    </a:cubicBezTo>
                    <a:cubicBezTo>
                      <a:pt x="1267652" y="159330"/>
                      <a:pt x="1292755" y="158726"/>
                      <a:pt x="1317858" y="156915"/>
                    </a:cubicBezTo>
                    <a:cubicBezTo>
                      <a:pt x="1330711" y="155966"/>
                      <a:pt x="1343565" y="155017"/>
                      <a:pt x="1356418" y="153982"/>
                    </a:cubicBezTo>
                    <a:cubicBezTo>
                      <a:pt x="1355469" y="150876"/>
                      <a:pt x="1354434" y="147771"/>
                      <a:pt x="1353399" y="144751"/>
                    </a:cubicBezTo>
                    <a:cubicBezTo>
                      <a:pt x="1339510" y="106019"/>
                      <a:pt x="1316133" y="74791"/>
                      <a:pt x="1281713" y="51931"/>
                    </a:cubicBezTo>
                    <a:cubicBezTo>
                      <a:pt x="1278780" y="50033"/>
                      <a:pt x="1275847" y="48135"/>
                      <a:pt x="1273000" y="46238"/>
                    </a:cubicBezTo>
                    <a:cubicBezTo>
                      <a:pt x="1252815" y="47100"/>
                      <a:pt x="1232629" y="48912"/>
                      <a:pt x="1212529" y="51241"/>
                    </a:cubicBezTo>
                    <a:cubicBezTo>
                      <a:pt x="1183372" y="54605"/>
                      <a:pt x="1154215" y="58573"/>
                      <a:pt x="1125144" y="62542"/>
                    </a:cubicBezTo>
                    <a:cubicBezTo>
                      <a:pt x="1100558" y="65906"/>
                      <a:pt x="1075801" y="68666"/>
                      <a:pt x="1051043" y="70305"/>
                    </a:cubicBezTo>
                    <a:cubicBezTo>
                      <a:pt x="1041726" y="70909"/>
                      <a:pt x="1032410" y="71513"/>
                      <a:pt x="1023093" y="72117"/>
                    </a:cubicBezTo>
                    <a:cubicBezTo>
                      <a:pt x="1002562" y="73497"/>
                      <a:pt x="982031" y="74877"/>
                      <a:pt x="961501" y="76516"/>
                    </a:cubicBezTo>
                    <a:cubicBezTo>
                      <a:pt x="947612" y="77552"/>
                      <a:pt x="933810" y="78759"/>
                      <a:pt x="920007" y="80398"/>
                    </a:cubicBezTo>
                    <a:cubicBezTo>
                      <a:pt x="900598" y="82641"/>
                      <a:pt x="881275" y="85143"/>
                      <a:pt x="861952" y="87731"/>
                    </a:cubicBezTo>
                    <a:cubicBezTo>
                      <a:pt x="841593" y="90491"/>
                      <a:pt x="821235" y="93424"/>
                      <a:pt x="800877" y="96443"/>
                    </a:cubicBezTo>
                    <a:cubicBezTo>
                      <a:pt x="777327" y="99894"/>
                      <a:pt x="753863" y="103344"/>
                      <a:pt x="730399" y="107054"/>
                    </a:cubicBezTo>
                    <a:cubicBezTo>
                      <a:pt x="709868" y="110332"/>
                      <a:pt x="689337" y="113869"/>
                      <a:pt x="668806" y="117492"/>
                    </a:cubicBezTo>
                    <a:cubicBezTo>
                      <a:pt x="653020" y="120252"/>
                      <a:pt x="637320" y="123617"/>
                      <a:pt x="621533" y="126118"/>
                    </a:cubicBezTo>
                    <a:cubicBezTo>
                      <a:pt x="597811" y="129914"/>
                      <a:pt x="573916" y="132933"/>
                      <a:pt x="549934" y="134745"/>
                    </a:cubicBezTo>
                    <a:cubicBezTo>
                      <a:pt x="525435" y="136642"/>
                      <a:pt x="500936" y="138885"/>
                      <a:pt x="476437" y="140093"/>
                    </a:cubicBezTo>
                    <a:cubicBezTo>
                      <a:pt x="435979" y="142077"/>
                      <a:pt x="395780" y="139403"/>
                      <a:pt x="355840" y="133192"/>
                    </a:cubicBezTo>
                    <a:cubicBezTo>
                      <a:pt x="314519" y="126722"/>
                      <a:pt x="274579" y="114904"/>
                      <a:pt x="236019" y="98945"/>
                    </a:cubicBezTo>
                    <a:cubicBezTo>
                      <a:pt x="204877" y="86005"/>
                      <a:pt x="175720" y="69184"/>
                      <a:pt x="147598" y="50465"/>
                    </a:cubicBezTo>
                    <a:cubicBezTo>
                      <a:pt x="131812" y="39940"/>
                      <a:pt x="116025" y="29416"/>
                      <a:pt x="100325" y="18719"/>
                    </a:cubicBezTo>
                    <a:cubicBezTo>
                      <a:pt x="91526" y="12681"/>
                      <a:pt x="82900" y="6384"/>
                      <a:pt x="74187" y="86"/>
                    </a:cubicBezTo>
                    <a:cubicBezTo>
                      <a:pt x="74187" y="86"/>
                      <a:pt x="74101" y="86"/>
                      <a:pt x="74101" y="0"/>
                    </a:cubicBezTo>
                    <a:cubicBezTo>
                      <a:pt x="62369" y="6384"/>
                      <a:pt x="50551" y="12767"/>
                      <a:pt x="38819" y="19064"/>
                    </a:cubicBezTo>
                    <a:cubicBezTo>
                      <a:pt x="25620" y="26138"/>
                      <a:pt x="12681" y="33729"/>
                      <a:pt x="0" y="41752"/>
                    </a:cubicBezTo>
                    <a:cubicBezTo>
                      <a:pt x="604" y="42183"/>
                      <a:pt x="1208" y="42615"/>
                      <a:pt x="1812" y="43046"/>
                    </a:cubicBezTo>
                    <a:cubicBezTo>
                      <a:pt x="41493" y="71513"/>
                      <a:pt x="83849" y="95839"/>
                      <a:pt x="128275" y="116457"/>
                    </a:cubicBezTo>
                    <a:close/>
                  </a:path>
                </a:pathLst>
              </a:custGeom>
              <a:solidFill>
                <a:srgbClr val="1CAD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4" name="Google Shape;344;g294c22934d4_0_14"/>
              <p:cNvSpPr/>
              <p:nvPr/>
            </p:nvSpPr>
            <p:spPr>
              <a:xfrm>
                <a:off x="-1314949" y="947960"/>
                <a:ext cx="241539" cy="60384"/>
              </a:xfrm>
              <a:custGeom>
                <a:avLst/>
                <a:gdLst/>
                <a:ahLst/>
                <a:cxnLst/>
                <a:rect l="l" t="t" r="r" b="b"/>
                <a:pathLst>
                  <a:path w="241539" h="60384" extrusionOk="0">
                    <a:moveTo>
                      <a:pt x="62542" y="64957"/>
                    </a:moveTo>
                    <a:cubicBezTo>
                      <a:pt x="81433" y="63749"/>
                      <a:pt x="100411" y="62369"/>
                      <a:pt x="119303" y="61075"/>
                    </a:cubicBezTo>
                    <a:cubicBezTo>
                      <a:pt x="137419" y="59781"/>
                      <a:pt x="155534" y="58487"/>
                      <a:pt x="173650" y="57279"/>
                    </a:cubicBezTo>
                    <a:cubicBezTo>
                      <a:pt x="195733" y="55899"/>
                      <a:pt x="217903" y="54260"/>
                      <a:pt x="239987" y="53398"/>
                    </a:cubicBezTo>
                    <a:cubicBezTo>
                      <a:pt x="242057" y="53311"/>
                      <a:pt x="244214" y="53225"/>
                      <a:pt x="246284" y="53139"/>
                    </a:cubicBezTo>
                    <a:cubicBezTo>
                      <a:pt x="238089" y="48739"/>
                      <a:pt x="229808" y="44340"/>
                      <a:pt x="221613" y="39940"/>
                    </a:cubicBezTo>
                    <a:cubicBezTo>
                      <a:pt x="208673" y="33039"/>
                      <a:pt x="195647" y="26224"/>
                      <a:pt x="182535" y="19668"/>
                    </a:cubicBezTo>
                    <a:cubicBezTo>
                      <a:pt x="171062" y="13889"/>
                      <a:pt x="159502" y="8454"/>
                      <a:pt x="147943" y="2847"/>
                    </a:cubicBezTo>
                    <a:cubicBezTo>
                      <a:pt x="146045" y="1898"/>
                      <a:pt x="144061" y="949"/>
                      <a:pt x="142163" y="0"/>
                    </a:cubicBezTo>
                    <a:cubicBezTo>
                      <a:pt x="112747" y="13630"/>
                      <a:pt x="83245" y="27259"/>
                      <a:pt x="53829" y="40975"/>
                    </a:cubicBezTo>
                    <a:cubicBezTo>
                      <a:pt x="35886" y="49257"/>
                      <a:pt x="18029" y="57624"/>
                      <a:pt x="0" y="65819"/>
                    </a:cubicBezTo>
                    <a:cubicBezTo>
                      <a:pt x="20876" y="66596"/>
                      <a:pt x="41752" y="66251"/>
                      <a:pt x="62542" y="64957"/>
                    </a:cubicBezTo>
                    <a:close/>
                  </a:path>
                </a:pathLst>
              </a:custGeom>
              <a:solidFill>
                <a:srgbClr val="1CAD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347" name="Google Shape;347;g294c22934d4_0_14"/>
          <p:cNvSpPr/>
          <p:nvPr/>
        </p:nvSpPr>
        <p:spPr>
          <a:xfrm>
            <a:off x="7513665" y="4199078"/>
            <a:ext cx="2557772" cy="202025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1" name="Google Shape;311;g294c22934d4_0_14"/>
          <p:cNvSpPr/>
          <p:nvPr/>
        </p:nvSpPr>
        <p:spPr>
          <a:xfrm>
            <a:off x="356063" y="1995026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Päivi Kero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Frontend Lead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🇫🇮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2" name="Google Shape;312;g294c22934d4_0_14"/>
          <p:cNvSpPr/>
          <p:nvPr/>
        </p:nvSpPr>
        <p:spPr>
          <a:xfrm>
            <a:off x="3220347" y="1998765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Elias Labarta</a:t>
            </a:r>
            <a:endParaRPr sz="1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UX/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UI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🇪🇸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3" name="Google Shape;313;g294c22934d4_0_1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dirty="0"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7"/>
                  </a:ext>
                </a:extLst>
              </a:rPr>
              <a:t>THE </a:t>
            </a:r>
            <a:r>
              <a:rPr lang="en-US" dirty="0"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8"/>
                  </a:ext>
                </a:extLst>
              </a:rPr>
              <a:t>TEAM</a:t>
            </a:r>
            <a:endParaRPr dirty="0"/>
          </a:p>
        </p:txBody>
      </p:sp>
      <p:sp>
        <p:nvSpPr>
          <p:cNvPr id="314" name="Google Shape;314;g294c22934d4_0_14"/>
          <p:cNvSpPr/>
          <p:nvPr/>
        </p:nvSpPr>
        <p:spPr>
          <a:xfrm>
            <a:off x="8949147" y="1998783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Majo Basgall</a:t>
            </a:r>
            <a:endParaRPr sz="1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Science Lead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🇦🇷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5" name="Google Shape;315;g294c22934d4_0_14"/>
          <p:cNvSpPr/>
          <p:nvPr/>
        </p:nvSpPr>
        <p:spPr>
          <a:xfrm>
            <a:off x="1783933" y="4199333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Laura Borrey</a:t>
            </a:r>
            <a:endParaRPr sz="14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Scrum Master</a:t>
            </a:r>
            <a:endParaRPr sz="16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🇫🇷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6" name="Google Shape;316;g294c22934d4_0_14"/>
          <p:cNvSpPr/>
          <p:nvPr/>
        </p:nvSpPr>
        <p:spPr>
          <a:xfrm>
            <a:off x="6084760" y="1995026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Kateryna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Stukan</a:t>
            </a:r>
            <a:endParaRPr sz="1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Fullstack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Deputy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🇺🇦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g294c22934d4_0_14"/>
          <p:cNvSpPr/>
          <p:nvPr/>
        </p:nvSpPr>
        <p:spPr>
          <a:xfrm>
            <a:off x="4648346" y="4199333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Alicia Montoya</a:t>
            </a:r>
            <a:endParaRPr sz="1400" b="1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Project Manager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🇪🇸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9" name="Google Shape;319;g294c22934d4_0_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320" name="Google Shape;320;g294c22934d4_0_1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dirty="0"/>
              <a:t>12</a:t>
            </a:fld>
            <a:endParaRPr/>
          </a:p>
        </p:txBody>
      </p:sp>
      <p:pic>
        <p:nvPicPr>
          <p:cNvPr id="321" name="Google Shape;321;g294c22934d4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5759" y="4376450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" name="Google Shape;322;g294c22934d4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3054" y="2175908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3" name="Google Shape;323;g294c22934d4_0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1329" y="4323271"/>
            <a:ext cx="945900" cy="99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g294c22934d4_0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6850" y="2134800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5" name="Google Shape;325;g294c22934d4_0_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96801" y="2134801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g294c22934d4_0_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55200" y="2134800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1" name="Google Shape;351;g294c22934d4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2100" y="3325700"/>
            <a:ext cx="616825" cy="6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94c22934d4_0_14"/>
          <p:cNvPicPr preferRelativeResize="0"/>
          <p:nvPr/>
        </p:nvPicPr>
        <p:blipFill rotWithShape="1">
          <a:blip r:embed="rId10">
            <a:alphaModFix/>
          </a:blip>
          <a:srcRect l="23379" t="42765" r="23106" b="12231"/>
          <a:stretch/>
        </p:blipFill>
        <p:spPr>
          <a:xfrm>
            <a:off x="2222525" y="3325700"/>
            <a:ext cx="616824" cy="6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94c22934d4_0_14"/>
          <p:cNvPicPr preferRelativeResize="0"/>
          <p:nvPr/>
        </p:nvPicPr>
        <p:blipFill rotWithShape="1">
          <a:blip r:embed="rId11">
            <a:alphaModFix/>
          </a:blip>
          <a:srcRect l="28207" t="34959" r="28059" b="44663"/>
          <a:stretch/>
        </p:blipFill>
        <p:spPr>
          <a:xfrm>
            <a:off x="3650525" y="5520708"/>
            <a:ext cx="616825" cy="62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94c22934d4_0_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10550" y="3325700"/>
            <a:ext cx="616825" cy="6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94c22934d4_0_14"/>
          <p:cNvPicPr preferRelativeResize="0"/>
          <p:nvPr/>
        </p:nvPicPr>
        <p:blipFill rotWithShape="1">
          <a:blip r:embed="rId13">
            <a:alphaModFix/>
          </a:blip>
          <a:srcRect l="30668" t="32930" r="30159" b="48747"/>
          <a:stretch/>
        </p:blipFill>
        <p:spPr>
          <a:xfrm>
            <a:off x="7951324" y="3325700"/>
            <a:ext cx="616825" cy="62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96561" y="3536045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94c22934d4_0_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2274" y="3536045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94c22934d4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60124" y="5736608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19959" y="5736607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94c22934d4_0_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025357" y="3536047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94c22934d4_0_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60826" y="3536056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qr code&#10;&#10;Description automatically generated">
            <a:extLst>
              <a:ext uri="{FF2B5EF4-FFF2-40B4-BE49-F238E27FC236}">
                <a16:creationId xmlns:a16="http://schemas.microsoft.com/office/drawing/2014/main" id="{657BB7EC-656F-2627-C1A2-6C56A9C03A4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7693" t="39713" r="28282" b="10407"/>
          <a:stretch/>
        </p:blipFill>
        <p:spPr>
          <a:xfrm>
            <a:off x="6525624" y="5530573"/>
            <a:ext cx="600130" cy="6115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4c22934d4_0_20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dirty="0"/>
              <a:t>LEARNINGS</a:t>
            </a:r>
            <a:endParaRPr dirty="0"/>
          </a:p>
        </p:txBody>
      </p:sp>
      <p:sp>
        <p:nvSpPr>
          <p:cNvPr id="406" name="Google Shape;406;g294c22934d4_0_20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407" name="Google Shape;407;g294c22934d4_0_20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dirty="0"/>
              <a:t>13</a:t>
            </a:fld>
            <a:endParaRPr dirty="0"/>
          </a:p>
        </p:txBody>
      </p:sp>
      <p:pic>
        <p:nvPicPr>
          <p:cNvPr id="408" name="Google Shape;408;g294c22934d4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100" y="435974"/>
            <a:ext cx="6085476" cy="57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"/>
          <p:cNvSpPr txBox="1">
            <a:spLocks noGrp="1"/>
          </p:cNvSpPr>
          <p:nvPr>
            <p:ph type="title"/>
          </p:nvPr>
        </p:nvSpPr>
        <p:spPr>
          <a:xfrm>
            <a:off x="5280803" y="1372987"/>
            <a:ext cx="1626081" cy="51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000" dirty="0"/>
              <a:t>Powered by</a:t>
            </a:r>
            <a:endParaRPr lang="es-ES" sz="2000" dirty="0"/>
          </a:p>
        </p:txBody>
      </p:sp>
      <p:sp>
        <p:nvSpPr>
          <p:cNvPr id="424" name="Google Shape;424;p14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sz="1100">
                <a:hlinkClick r:id="rId3"/>
              </a:rPr>
              <a:t>aliciamontoya@hotmail.com</a:t>
            </a:r>
            <a:endParaRPr lang="es-ES">
              <a:hlinkClick r:id="rId3"/>
            </a:endParaRPr>
          </a:p>
        </p:txBody>
      </p:sp>
      <p:sp>
        <p:nvSpPr>
          <p:cNvPr id="425" name="Google Shape;425;p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426" name="Google Shape;426;p1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dirty="0"/>
              <a:t>14</a:t>
            </a:fld>
            <a:endParaRPr dirty="0"/>
          </a:p>
        </p:txBody>
      </p:sp>
      <p:pic>
        <p:nvPicPr>
          <p:cNvPr id="3" name="Google Shape;107;p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AEF2339-1D12-ECDE-8512-F67C51D5EC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1113" y="1973589"/>
            <a:ext cx="6832499" cy="12014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C92BB22-8C72-E649-399F-80FBBB4C922E}"/>
              </a:ext>
            </a:extLst>
          </p:cNvPr>
          <p:cNvSpPr/>
          <p:nvPr/>
        </p:nvSpPr>
        <p:spPr>
          <a:xfrm>
            <a:off x="2875" y="4727275"/>
            <a:ext cx="12191999" cy="118613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460439-F5CD-A48B-C397-C2E013F93A2D}"/>
              </a:ext>
            </a:extLst>
          </p:cNvPr>
          <p:cNvSpPr txBox="1"/>
          <p:nvPr/>
        </p:nvSpPr>
        <p:spPr>
          <a:xfrm>
            <a:off x="3689230" y="5259956"/>
            <a:ext cx="432830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0C0C0C"/>
                </a:solidFill>
                <a:latin typeface="Twentieth Century"/>
              </a:rPr>
              <a:t>CONTACT US</a:t>
            </a:r>
            <a:endParaRPr lang="en-US" dirty="0"/>
          </a:p>
        </p:txBody>
      </p:sp>
      <p:cxnSp>
        <p:nvCxnSpPr>
          <p:cNvPr id="2" name="Google Shape;53;p22">
            <a:extLst>
              <a:ext uri="{FF2B5EF4-FFF2-40B4-BE49-F238E27FC236}">
                <a16:creationId xmlns:a16="http://schemas.microsoft.com/office/drawing/2014/main" id="{F458EB4A-CFFD-7B9C-9CD0-2EA09D0ACD9A}"/>
              </a:ext>
            </a:extLst>
          </p:cNvPr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e15ed0a12_0_36"/>
          <p:cNvSpPr txBox="1">
            <a:spLocks noGrp="1"/>
          </p:cNvSpPr>
          <p:nvPr>
            <p:ph type="body" idx="1"/>
          </p:nvPr>
        </p:nvSpPr>
        <p:spPr>
          <a:xfrm>
            <a:off x="6603150" y="3853750"/>
            <a:ext cx="196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Recruitment flexibility</a:t>
            </a:r>
            <a:endParaRPr sz="1500"/>
          </a:p>
        </p:txBody>
      </p:sp>
      <p:sp>
        <p:nvSpPr>
          <p:cNvPr id="116" name="Google Shape;116;g28e15ed0a12_0_36"/>
          <p:cNvSpPr txBox="1">
            <a:spLocks noGrp="1"/>
          </p:cNvSpPr>
          <p:nvPr>
            <p:ph type="body" idx="1"/>
          </p:nvPr>
        </p:nvSpPr>
        <p:spPr>
          <a:xfrm>
            <a:off x="1250450" y="3853750"/>
            <a:ext cx="196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Leverages AI</a:t>
            </a:r>
            <a:endParaRPr sz="1500"/>
          </a:p>
        </p:txBody>
      </p:sp>
      <p:sp>
        <p:nvSpPr>
          <p:cNvPr id="117" name="Google Shape;117;g28e15ed0a12_0_36"/>
          <p:cNvSpPr txBox="1">
            <a:spLocks noGrp="1"/>
          </p:cNvSpPr>
          <p:nvPr>
            <p:ph type="body" idx="1"/>
          </p:nvPr>
        </p:nvSpPr>
        <p:spPr>
          <a:xfrm>
            <a:off x="1024125" y="2013441"/>
            <a:ext cx="82188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b="1"/>
              <a:t>Match MAIkers</a:t>
            </a:r>
            <a:r>
              <a:rPr lang="en-US" sz="1500"/>
              <a:t> is an </a:t>
            </a:r>
            <a:r>
              <a:rPr lang="en-US" sz="1500" b="1"/>
              <a:t>AI-first recruitment platform </a:t>
            </a:r>
            <a:r>
              <a:rPr lang="en-US" sz="1500"/>
              <a:t>that helps candidates, companies and associations </a:t>
            </a:r>
            <a:r>
              <a:rPr lang="en-US" sz="1500" b="1"/>
              <a:t>debias the recruitment process </a:t>
            </a:r>
            <a:r>
              <a:rPr lang="en-US" sz="1500"/>
              <a:t>and </a:t>
            </a:r>
            <a:r>
              <a:rPr lang="en-US" sz="1500" b="1"/>
              <a:t>maximise DEI impact recruitment outcomes</a:t>
            </a:r>
            <a:r>
              <a:rPr lang="en-US" sz="1500"/>
              <a:t> for </a:t>
            </a:r>
            <a:r>
              <a:rPr lang="en-US" sz="1500" b="1"/>
              <a:t>refugees, immigrants and women / diverse genders.</a:t>
            </a:r>
            <a:endParaRPr/>
          </a:p>
        </p:txBody>
      </p:sp>
      <p:pic>
        <p:nvPicPr>
          <p:cNvPr id="118" name="Google Shape;118;g28e15ed0a12_0_36" descr="Person smiling"/>
          <p:cNvPicPr preferRelativeResize="0"/>
          <p:nvPr/>
        </p:nvPicPr>
        <p:blipFill rotWithShape="1">
          <a:blip r:embed="rId3">
            <a:alphaModFix/>
          </a:blip>
          <a:srcRect l="19366" r="19615"/>
          <a:stretch/>
        </p:blipFill>
        <p:spPr>
          <a:xfrm>
            <a:off x="9734308" y="2935988"/>
            <a:ext cx="2127356" cy="232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8e15ed0a12_0_36" descr="A group of people looking at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4275" r="15185"/>
          <a:stretch/>
        </p:blipFill>
        <p:spPr>
          <a:xfrm>
            <a:off x="9734308" y="737295"/>
            <a:ext cx="2127355" cy="201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8e15ed0a12_0_3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21" name="Google Shape;121;g28e15ed0a12_0_3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122" name="Google Shape;122;g28e15ed0a12_0_36"/>
          <p:cNvGrpSpPr/>
          <p:nvPr/>
        </p:nvGrpSpPr>
        <p:grpSpPr>
          <a:xfrm>
            <a:off x="9687740" y="5409078"/>
            <a:ext cx="2504400" cy="772794"/>
            <a:chOff x="9687740" y="5409078"/>
            <a:chExt cx="2504400" cy="772794"/>
          </a:xfrm>
        </p:grpSpPr>
        <p:pic>
          <p:nvPicPr>
            <p:cNvPr id="123" name="Google Shape;123;g28e15ed0a12_0_36" descr="Italian Trulli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78045" y="5409078"/>
              <a:ext cx="444356" cy="444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28e15ed0a12_0_36" descr="Italian Trulli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21271" y="5409078"/>
              <a:ext cx="444356" cy="444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28e15ed0a12_0_36" descr="Italian Trulli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95025" y="5409078"/>
              <a:ext cx="444356" cy="444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g28e15ed0a12_0_36"/>
            <p:cNvSpPr txBox="1"/>
            <p:nvPr/>
          </p:nvSpPr>
          <p:spPr>
            <a:xfrm>
              <a:off x="9687740" y="5874072"/>
              <a:ext cx="250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Proud supporters of U.N. SDGs </a:t>
              </a:r>
              <a:endParaRPr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127" name="Google Shape;127;g28e15ed0a12_0_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64511" y="5421664"/>
              <a:ext cx="444349" cy="4443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g28e15ed0a12_0_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1162" y="737295"/>
            <a:ext cx="6832500" cy="120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8e15ed0a12_0_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98975" y="3164600"/>
            <a:ext cx="670950" cy="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8e15ed0a12_0_36"/>
          <p:cNvSpPr txBox="1">
            <a:spLocks noGrp="1"/>
          </p:cNvSpPr>
          <p:nvPr>
            <p:ph type="body" idx="1"/>
          </p:nvPr>
        </p:nvSpPr>
        <p:spPr>
          <a:xfrm>
            <a:off x="3926800" y="3853750"/>
            <a:ext cx="196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Minimises biases</a:t>
            </a:r>
            <a:endParaRPr sz="1500"/>
          </a:p>
        </p:txBody>
      </p:sp>
      <p:sp>
        <p:nvSpPr>
          <p:cNvPr id="131" name="Google Shape;131;g28e15ed0a12_0_36"/>
          <p:cNvSpPr txBox="1">
            <a:spLocks noGrp="1"/>
          </p:cNvSpPr>
          <p:nvPr>
            <p:ph type="body" idx="1"/>
          </p:nvPr>
        </p:nvSpPr>
        <p:spPr>
          <a:xfrm>
            <a:off x="6498875" y="5314800"/>
            <a:ext cx="2176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Collaborative creation (Powercoders/women++)</a:t>
            </a:r>
            <a:endParaRPr sz="1500"/>
          </a:p>
        </p:txBody>
      </p:sp>
      <p:sp>
        <p:nvSpPr>
          <p:cNvPr id="132" name="Google Shape;132;g28e15ed0a12_0_36"/>
          <p:cNvSpPr txBox="1">
            <a:spLocks noGrp="1"/>
          </p:cNvSpPr>
          <p:nvPr>
            <p:ph type="body" idx="1"/>
          </p:nvPr>
        </p:nvSpPr>
        <p:spPr>
          <a:xfrm>
            <a:off x="1250450" y="5314800"/>
            <a:ext cx="196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DEI credibility &amp; commitment</a:t>
            </a:r>
            <a:endParaRPr sz="1500"/>
          </a:p>
        </p:txBody>
      </p:sp>
      <p:sp>
        <p:nvSpPr>
          <p:cNvPr id="133" name="Google Shape;133;g28e15ed0a12_0_36"/>
          <p:cNvSpPr txBox="1">
            <a:spLocks noGrp="1"/>
          </p:cNvSpPr>
          <p:nvPr>
            <p:ph type="body" idx="1"/>
          </p:nvPr>
        </p:nvSpPr>
        <p:spPr>
          <a:xfrm>
            <a:off x="3926800" y="5314800"/>
            <a:ext cx="196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Successful &amp; lasting recruitment results</a:t>
            </a:r>
            <a:endParaRPr sz="1500"/>
          </a:p>
        </p:txBody>
      </p:sp>
      <p:pic>
        <p:nvPicPr>
          <p:cNvPr id="134" name="Google Shape;134;g28e15ed0a12_0_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42425" y="4625650"/>
            <a:ext cx="536750" cy="5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8e15ed0a12_0_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42225" y="4625650"/>
            <a:ext cx="584461" cy="5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8e15ed0a12_0_3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18750" y="3164600"/>
            <a:ext cx="536750" cy="5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8e15ed0a12_0_3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43275" y="4625650"/>
            <a:ext cx="687711" cy="5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8e15ed0a12_0_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75325" y="3164600"/>
            <a:ext cx="670950" cy="53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522514" y="653143"/>
            <a:ext cx="492370" cy="1145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5" name="Google Shape;145;p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148" name="Google Shape;148;p4"/>
          <p:cNvGrpSpPr/>
          <p:nvPr/>
        </p:nvGrpSpPr>
        <p:grpSpPr>
          <a:xfrm>
            <a:off x="720385" y="215166"/>
            <a:ext cx="10664046" cy="6024832"/>
            <a:chOff x="-5433125" y="2637750"/>
            <a:chExt cx="5200650" cy="2933700"/>
          </a:xfrm>
        </p:grpSpPr>
        <p:pic>
          <p:nvPicPr>
            <p:cNvPr id="149" name="Google Shape;14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433125" y="2637750"/>
              <a:ext cx="520065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 rotWithShape="1">
            <a:blip r:embed="rId4">
              <a:alphaModFix/>
            </a:blip>
            <a:srcRect b="63056"/>
            <a:stretch/>
          </p:blipFill>
          <p:spPr>
            <a:xfrm>
              <a:off x="-3817615" y="3579034"/>
              <a:ext cx="2057136" cy="7685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9029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>
            <a:spLocks noGrp="1"/>
          </p:cNvSpPr>
          <p:nvPr>
            <p:ph type="title"/>
          </p:nvPr>
        </p:nvSpPr>
        <p:spPr>
          <a:xfrm>
            <a:off x="1024127" y="585216"/>
            <a:ext cx="10330509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5000"/>
            </a:pPr>
            <a:r>
              <a:rPr lang="en-US"/>
              <a:t>KILLER FEATURES FOR 3 USER PROFILES</a:t>
            </a:r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2351113" y="2286491"/>
            <a:ext cx="8393086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2351113" y="3722827"/>
            <a:ext cx="8393086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351113" y="5159164"/>
            <a:ext cx="8393086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70" name="Google Shape;170;p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E6736DF-BB78-0052-418D-19CBB0734AAE}"/>
              </a:ext>
            </a:extLst>
          </p:cNvPr>
          <p:cNvGrpSpPr/>
          <p:nvPr/>
        </p:nvGrpSpPr>
        <p:grpSpPr>
          <a:xfrm>
            <a:off x="1074258" y="4878009"/>
            <a:ext cx="9720262" cy="1149069"/>
            <a:chOff x="1023938" y="2286491"/>
            <a:chExt cx="9720262" cy="1149069"/>
          </a:xfrm>
        </p:grpSpPr>
        <p:sp>
          <p:nvSpPr>
            <p:cNvPr id="157" name="Google Shape;157;p5"/>
            <p:cNvSpPr/>
            <p:nvPr/>
          </p:nvSpPr>
          <p:spPr>
            <a:xfrm>
              <a:off x="1023938" y="2286491"/>
              <a:ext cx="9720262" cy="1149069"/>
            </a:xfrm>
            <a:prstGeom prst="roundRect">
              <a:avLst>
                <a:gd name="adj" fmla="val 10000"/>
              </a:avLst>
            </a:prstGeom>
            <a:solidFill>
              <a:srgbClr val="00A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371531" y="2545031"/>
              <a:ext cx="631988" cy="63198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2351113" y="2286491"/>
              <a:ext cx="8393086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Candidate</a:t>
              </a:r>
              <a:endParaRPr lang="es-ES" sz="1800">
                <a:solidFill>
                  <a:schemeClr val="lt1"/>
                </a:solidFill>
                <a:ea typeface="Twentieth Century"/>
                <a:sym typeface="Twentieth Century"/>
              </a:endParaRPr>
            </a:p>
            <a:p>
              <a:pPr>
                <a:buSzPts val="2100"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AI-enabled smart profile creation, job application management, and training recommendation system for candidates</a:t>
              </a:r>
              <a:r>
                <a:rPr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2DF4747C-CDCF-8A3C-3676-4EFDD455338B}"/>
              </a:ext>
            </a:extLst>
          </p:cNvPr>
          <p:cNvGrpSpPr/>
          <p:nvPr/>
        </p:nvGrpSpPr>
        <p:grpSpPr>
          <a:xfrm>
            <a:off x="1092230" y="3532327"/>
            <a:ext cx="9720262" cy="1149069"/>
            <a:chOff x="1023938" y="3722827"/>
            <a:chExt cx="9720262" cy="1149069"/>
          </a:xfrm>
        </p:grpSpPr>
        <p:sp>
          <p:nvSpPr>
            <p:cNvPr id="161" name="Google Shape;161;p5"/>
            <p:cNvSpPr/>
            <p:nvPr/>
          </p:nvSpPr>
          <p:spPr>
            <a:xfrm>
              <a:off x="1023938" y="3722827"/>
              <a:ext cx="9720262" cy="1149069"/>
            </a:xfrm>
            <a:prstGeom prst="roundRect">
              <a:avLst>
                <a:gd name="adj" fmla="val 10000"/>
              </a:avLst>
            </a:prstGeom>
            <a:solidFill>
              <a:srgbClr val="E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371531" y="3981368"/>
              <a:ext cx="631988" cy="6319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 txBox="1"/>
            <p:nvPr/>
          </p:nvSpPr>
          <p:spPr>
            <a:xfrm>
              <a:off x="2351113" y="3722827"/>
              <a:ext cx="8393086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  <a:buFont typeface="Twentieth Century"/>
              </a:pPr>
              <a:r>
                <a:rPr lang="en-US" sz="1800" b="1">
                  <a:solidFill>
                    <a:schemeClr val="lt1"/>
                  </a:solidFill>
                  <a:latin typeface="Twentieth Century"/>
                  <a:ea typeface="Twentieth Century"/>
                  <a:sym typeface="Twentieth Century"/>
                </a:rPr>
                <a:t>Company</a:t>
              </a:r>
              <a:endParaRPr lang="es-ES" sz="1800">
                <a:solidFill>
                  <a:schemeClr val="lt1"/>
                </a:solidFill>
                <a:ea typeface="Twentieth Century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wentieth Century"/>
                <a:buNone/>
              </a:pPr>
              <a:r>
                <a:rPr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Advanced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  <a:extLst>
                    <a:ext uri="http://customooxmlschemas.google.com/">
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  </a:ext>
                  </a:extLst>
                </a:rPr>
                <a:t>bi-directional 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matching of candidates and roles that mitigates biases and </a:t>
              </a:r>
              <a:r>
                <a:rPr lang="en-US" sz="1800" b="0" i="0" u="none" strike="noStrike" cap="none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maximises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lasting recruitment outcomes for companies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94A89A12-5B8A-1BF5-1ECC-039A78EBE0FD}"/>
              </a:ext>
            </a:extLst>
          </p:cNvPr>
          <p:cNvGrpSpPr/>
          <p:nvPr/>
        </p:nvGrpSpPr>
        <p:grpSpPr>
          <a:xfrm>
            <a:off x="1092230" y="2183051"/>
            <a:ext cx="9720262" cy="1149069"/>
            <a:chOff x="1023938" y="2280098"/>
            <a:chExt cx="9720262" cy="1149069"/>
          </a:xfrm>
        </p:grpSpPr>
        <p:sp>
          <p:nvSpPr>
            <p:cNvPr id="6" name="Google Shape;165;p5">
              <a:extLst>
                <a:ext uri="{FF2B5EF4-FFF2-40B4-BE49-F238E27FC236}">
                  <a16:creationId xmlns:a16="http://schemas.microsoft.com/office/drawing/2014/main" id="{084D5F2A-4AEA-B14B-B9A7-57362E70346D}"/>
                </a:ext>
              </a:extLst>
            </p:cNvPr>
            <p:cNvSpPr/>
            <p:nvPr/>
          </p:nvSpPr>
          <p:spPr>
            <a:xfrm>
              <a:off x="1023938" y="2280098"/>
              <a:ext cx="9720262" cy="1149069"/>
            </a:xfrm>
            <a:prstGeom prst="roundRect">
              <a:avLst>
                <a:gd name="adj" fmla="val 10000"/>
              </a:avLst>
            </a:prstGeom>
            <a:solidFill>
              <a:srgbClr val="160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66;p5">
              <a:extLst>
                <a:ext uri="{FF2B5EF4-FFF2-40B4-BE49-F238E27FC236}">
                  <a16:creationId xmlns:a16="http://schemas.microsoft.com/office/drawing/2014/main" id="{B770461C-7962-8703-0EC1-9E6AA3250DEF}"/>
                </a:ext>
              </a:extLst>
            </p:cNvPr>
            <p:cNvSpPr/>
            <p:nvPr/>
          </p:nvSpPr>
          <p:spPr>
            <a:xfrm>
              <a:off x="1371531" y="2538639"/>
              <a:ext cx="631988" cy="6319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8;p5">
              <a:extLst>
                <a:ext uri="{FF2B5EF4-FFF2-40B4-BE49-F238E27FC236}">
                  <a16:creationId xmlns:a16="http://schemas.microsoft.com/office/drawing/2014/main" id="{24385DA5-3565-D8A1-3B72-2C7C204EDAF0}"/>
                </a:ext>
              </a:extLst>
            </p:cNvPr>
            <p:cNvSpPr txBox="1"/>
            <p:nvPr/>
          </p:nvSpPr>
          <p:spPr>
            <a:xfrm>
              <a:off x="2351113" y="2280098"/>
              <a:ext cx="8393086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lt1"/>
                </a:buClr>
                <a:buSzPts val="2100"/>
                <a:buFont typeface="Twentieth Century"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Associations</a:t>
              </a:r>
              <a:endParaRPr lang="es-ES" sz="1800" dirty="0">
                <a:solidFill>
                  <a:schemeClr val="lt1"/>
                </a:solidFill>
                <a:ea typeface="Twentieth Century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wentieth Century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Effective marketing to companies who have proven their commitment to Diversity &amp; Inclusion via smart web scraping for associations</a:t>
              </a: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ASSOCIATION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2419404" y="2182255"/>
            <a:ext cx="8392895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419404" y="3618591"/>
            <a:ext cx="8392895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913D75F-8CDD-079F-0C19-C1AF2E27A010}"/>
              </a:ext>
            </a:extLst>
          </p:cNvPr>
          <p:cNvGrpSpPr/>
          <p:nvPr/>
        </p:nvGrpSpPr>
        <p:grpSpPr>
          <a:xfrm>
            <a:off x="1092229" y="3485600"/>
            <a:ext cx="9720071" cy="1149069"/>
            <a:chOff x="1092229" y="3618591"/>
            <a:chExt cx="9720071" cy="1149069"/>
          </a:xfrm>
        </p:grpSpPr>
        <p:sp>
          <p:nvSpPr>
            <p:cNvPr id="181" name="Google Shape;181;p10"/>
            <p:cNvSpPr/>
            <p:nvPr/>
          </p:nvSpPr>
          <p:spPr>
            <a:xfrm>
              <a:off x="1092229" y="3618591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160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1439822" y="3877132"/>
              <a:ext cx="631988" cy="63198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2419404" y="3618591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  <a:buFont typeface="Twentieth Century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Killer features</a:t>
              </a:r>
              <a:endParaRPr lang="es-ES" sz="1050">
                <a:solidFill>
                  <a:schemeClr val="lt1"/>
                </a:solidFill>
                <a:ea typeface="Twentieth Century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Effective marketing to companies who have proven their commitment to Diversity &amp; Inclusion</a:t>
              </a: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87" name="Google Shape;187;p10"/>
          <p:cNvSpPr/>
          <p:nvPr/>
        </p:nvSpPr>
        <p:spPr>
          <a:xfrm>
            <a:off x="2419404" y="5054928"/>
            <a:ext cx="8392895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74D1D8D-A1C1-EA27-13FA-386FC59C697C}"/>
              </a:ext>
            </a:extLst>
          </p:cNvPr>
          <p:cNvGrpSpPr/>
          <p:nvPr/>
        </p:nvGrpSpPr>
        <p:grpSpPr>
          <a:xfrm>
            <a:off x="1092229" y="4878805"/>
            <a:ext cx="9720071" cy="1149069"/>
            <a:chOff x="1092229" y="5054928"/>
            <a:chExt cx="9720071" cy="1149069"/>
          </a:xfrm>
        </p:grpSpPr>
        <p:sp>
          <p:nvSpPr>
            <p:cNvPr id="185" name="Google Shape;185;p10"/>
            <p:cNvSpPr/>
            <p:nvPr/>
          </p:nvSpPr>
          <p:spPr>
            <a:xfrm>
              <a:off x="1092229" y="5054928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160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439822" y="5313469"/>
              <a:ext cx="631988" cy="6319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 txBox="1"/>
            <p:nvPr/>
          </p:nvSpPr>
          <p:spPr>
            <a:xfrm>
              <a:off x="2419404" y="5054928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Future AI-boosters &amp; planned </a:t>
              </a:r>
              <a:r>
                <a:rPr lang="en-US" sz="16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features</a:t>
              </a:r>
              <a:endParaRPr lang="es-ES" sz="1050">
                <a:ea typeface="Twentieth Century"/>
                <a:sym typeface="Twentieth Century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wentieth Century"/>
                <a:buNone/>
              </a:pPr>
              <a:r>
                <a:rPr lang="en-US" sz="16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AI-powered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web scraping feature to target credible companies with proven Diversity &amp; Inclusion commitment to widen target company and job pool with jobs open to diverse tech talent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C34F929-B3BB-4E18-2054-715A75FFEF70}"/>
              </a:ext>
            </a:extLst>
          </p:cNvPr>
          <p:cNvGrpSpPr/>
          <p:nvPr/>
        </p:nvGrpSpPr>
        <p:grpSpPr>
          <a:xfrm>
            <a:off x="1092229" y="2182255"/>
            <a:ext cx="9720071" cy="1149069"/>
            <a:chOff x="1092229" y="2182255"/>
            <a:chExt cx="9720071" cy="1149069"/>
          </a:xfrm>
        </p:grpSpPr>
        <p:sp>
          <p:nvSpPr>
            <p:cNvPr id="177" name="Google Shape;177;p10"/>
            <p:cNvSpPr/>
            <p:nvPr/>
          </p:nvSpPr>
          <p:spPr>
            <a:xfrm>
              <a:off x="1092229" y="2182255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160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0"/>
            <p:cNvSpPr txBox="1"/>
            <p:nvPr/>
          </p:nvSpPr>
          <p:spPr>
            <a:xfrm>
              <a:off x="2419404" y="2182255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  <a:buFont typeface="Twentieth Century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Key user needs</a:t>
              </a:r>
              <a:endParaRPr lang="es-ES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</a:endParaRPr>
            </a:p>
            <a:p>
              <a:pPr>
                <a:buSzPts val="2100"/>
                <a:buFont typeface="Twentieth Century"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AI-enabled smart profile creation, job application management, and training recommendation system for candidates</a:t>
              </a:r>
              <a:r>
                <a:rPr lang="en-US" sz="16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r>
                <a:rPr lang="en-US" sz="16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endPara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</a:endParaRPr>
            </a:p>
          </p:txBody>
        </p:sp>
        <p:sp>
          <p:nvSpPr>
            <p:cNvPr id="22" name="Google Shape;166;p5">
              <a:extLst>
                <a:ext uri="{FF2B5EF4-FFF2-40B4-BE49-F238E27FC236}">
                  <a16:creationId xmlns:a16="http://schemas.microsoft.com/office/drawing/2014/main" id="{20BC086B-75E9-D725-B03C-5CF6A1CBCE5D}"/>
                </a:ext>
              </a:extLst>
            </p:cNvPr>
            <p:cNvSpPr/>
            <p:nvPr/>
          </p:nvSpPr>
          <p:spPr>
            <a:xfrm>
              <a:off x="1439823" y="2441592"/>
              <a:ext cx="631988" cy="6319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65B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9DD9385-BE7F-9715-A2DC-DECCDB750B8F}"/>
              </a:ext>
            </a:extLst>
          </p:cNvPr>
          <p:cNvSpPr/>
          <p:nvPr/>
        </p:nvSpPr>
        <p:spPr>
          <a:xfrm>
            <a:off x="685553" y="670757"/>
            <a:ext cx="460075" cy="1247235"/>
          </a:xfrm>
          <a:prstGeom prst="rect">
            <a:avLst/>
          </a:prstGeom>
          <a:solidFill>
            <a:srgbClr val="1606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197;p11">
            <a:extLst>
              <a:ext uri="{FF2B5EF4-FFF2-40B4-BE49-F238E27FC236}">
                <a16:creationId xmlns:a16="http://schemas.microsoft.com/office/drawing/2014/main" id="{CE1ACA05-5AA6-1753-70A1-FB12E98B13E5}"/>
              </a:ext>
            </a:extLst>
          </p:cNvPr>
          <p:cNvSpPr txBox="1"/>
          <p:nvPr/>
        </p:nvSpPr>
        <p:spPr>
          <a:xfrm>
            <a:off x="1129961" y="6326706"/>
            <a:ext cx="99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800"/>
            </a:pPr>
            <a:r>
              <a:rPr lang="en-US" sz="1600" i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“Association invites</a:t>
            </a:r>
            <a:r>
              <a:rPr lang="en-US" sz="1600" i="1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new users to </a:t>
            </a:r>
            <a:r>
              <a:rPr lang="en-US" sz="1600" i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platform (company and candidate)” </a:t>
            </a:r>
            <a:endParaRPr sz="1600" i="1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DEMO 01 - Association - New invitations (1)">
            <a:hlinkClick r:id="" action="ppaction://media"/>
            <a:extLst>
              <a:ext uri="{FF2B5EF4-FFF2-40B4-BE49-F238E27FC236}">
                <a16:creationId xmlns:a16="http://schemas.microsoft.com/office/drawing/2014/main" id="{8B5CF57E-3466-DA9C-43F9-45CA5CD3A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900" y="0"/>
            <a:ext cx="8458200" cy="63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9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5c9a7079a_0_2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COMPANY</a:t>
            </a:r>
            <a:endParaRPr/>
          </a:p>
        </p:txBody>
      </p:sp>
      <p:sp>
        <p:nvSpPr>
          <p:cNvPr id="242" name="Google Shape;242;g295c9a7079a_0_2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243" name="Google Shape;243;g295c9a7079a_0_2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44" name="Google Shape;244;g295c9a7079a_0_21"/>
          <p:cNvSpPr txBox="1"/>
          <p:nvPr/>
        </p:nvSpPr>
        <p:spPr>
          <a:xfrm>
            <a:off x="3648120" y="6424958"/>
            <a:ext cx="4471466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Inspired by LinkedIn’s new “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Recruiter 2024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feature launching soon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402C1E5-B7B9-4BA0-2D5C-2E26E1E04D29}"/>
              </a:ext>
            </a:extLst>
          </p:cNvPr>
          <p:cNvGrpSpPr/>
          <p:nvPr/>
        </p:nvGrpSpPr>
        <p:grpSpPr>
          <a:xfrm>
            <a:off x="1045503" y="3485601"/>
            <a:ext cx="9720071" cy="1149069"/>
            <a:chOff x="1023937" y="3722827"/>
            <a:chExt cx="9720071" cy="1149069"/>
          </a:xfrm>
        </p:grpSpPr>
        <p:sp>
          <p:nvSpPr>
            <p:cNvPr id="3" name="Google Shape;211;p8">
              <a:extLst>
                <a:ext uri="{FF2B5EF4-FFF2-40B4-BE49-F238E27FC236}">
                  <a16:creationId xmlns:a16="http://schemas.microsoft.com/office/drawing/2014/main" id="{BF3D770A-2804-72BE-2C52-330DFEF42B4B}"/>
                </a:ext>
              </a:extLst>
            </p:cNvPr>
            <p:cNvSpPr/>
            <p:nvPr/>
          </p:nvSpPr>
          <p:spPr>
            <a:xfrm>
              <a:off x="1023937" y="3722827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E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12;p8">
              <a:extLst>
                <a:ext uri="{FF2B5EF4-FFF2-40B4-BE49-F238E27FC236}">
                  <a16:creationId xmlns:a16="http://schemas.microsoft.com/office/drawing/2014/main" id="{1A686C82-FCD0-17C8-98D0-0415103C2CB2}"/>
                </a:ext>
              </a:extLst>
            </p:cNvPr>
            <p:cNvSpPr/>
            <p:nvPr/>
          </p:nvSpPr>
          <p:spPr>
            <a:xfrm>
              <a:off x="1371530" y="3981368"/>
              <a:ext cx="631988" cy="6319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14;p8">
              <a:extLst>
                <a:ext uri="{FF2B5EF4-FFF2-40B4-BE49-F238E27FC236}">
                  <a16:creationId xmlns:a16="http://schemas.microsoft.com/office/drawing/2014/main" id="{363F6022-F162-3F20-70BD-31DE9221E9CD}"/>
                </a:ext>
              </a:extLst>
            </p:cNvPr>
            <p:cNvSpPr txBox="1"/>
            <p:nvPr/>
          </p:nvSpPr>
          <p:spPr>
            <a:xfrm>
              <a:off x="2351112" y="3722827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200"/>
                <a:buFont typeface="Twentieth Century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Killer features</a:t>
              </a:r>
              <a:endParaRPr lang="es-ES" sz="1050">
                <a:solidFill>
                  <a:schemeClr val="lt1"/>
                </a:solidFill>
                <a:ea typeface="Twentieth Century"/>
              </a:endParaRPr>
            </a:p>
            <a:p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Debiased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job posting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 with optional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masking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of bias-sensitive fields</a:t>
              </a:r>
            </a:p>
            <a:p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Candidate-matching with customized weightage of role requirements 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B68BC11-2821-0C76-2ABD-9EBF43A083CC}"/>
              </a:ext>
            </a:extLst>
          </p:cNvPr>
          <p:cNvGrpSpPr/>
          <p:nvPr/>
        </p:nvGrpSpPr>
        <p:grpSpPr>
          <a:xfrm>
            <a:off x="1023937" y="4878805"/>
            <a:ext cx="9720071" cy="1149069"/>
            <a:chOff x="1023937" y="5159164"/>
            <a:chExt cx="9720071" cy="1149069"/>
          </a:xfrm>
        </p:grpSpPr>
        <p:sp>
          <p:nvSpPr>
            <p:cNvPr id="8" name="Google Shape;215;p8">
              <a:extLst>
                <a:ext uri="{FF2B5EF4-FFF2-40B4-BE49-F238E27FC236}">
                  <a16:creationId xmlns:a16="http://schemas.microsoft.com/office/drawing/2014/main" id="{674A78CB-4BA5-9777-F59E-9C91BE7A10F5}"/>
                </a:ext>
              </a:extLst>
            </p:cNvPr>
            <p:cNvSpPr/>
            <p:nvPr/>
          </p:nvSpPr>
          <p:spPr>
            <a:xfrm>
              <a:off x="1023937" y="5159164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E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6;p8">
              <a:extLst>
                <a:ext uri="{FF2B5EF4-FFF2-40B4-BE49-F238E27FC236}">
                  <a16:creationId xmlns:a16="http://schemas.microsoft.com/office/drawing/2014/main" id="{E6E2194A-7B23-75F8-A796-33F5BB13DA32}"/>
                </a:ext>
              </a:extLst>
            </p:cNvPr>
            <p:cNvSpPr/>
            <p:nvPr/>
          </p:nvSpPr>
          <p:spPr>
            <a:xfrm>
              <a:off x="1371530" y="5417705"/>
              <a:ext cx="631988" cy="6319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8;p8">
              <a:extLst>
                <a:ext uri="{FF2B5EF4-FFF2-40B4-BE49-F238E27FC236}">
                  <a16:creationId xmlns:a16="http://schemas.microsoft.com/office/drawing/2014/main" id="{D0D2C8CC-F3FE-2140-0A5C-80A9D8D9A19B}"/>
                </a:ext>
              </a:extLst>
            </p:cNvPr>
            <p:cNvSpPr txBox="1"/>
            <p:nvPr/>
          </p:nvSpPr>
          <p:spPr>
            <a:xfrm>
              <a:off x="2351112" y="5159164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Future AI-boosters &amp; planned features</a:t>
              </a:r>
              <a:endParaRPr lang="es-ES" sz="1050" dirty="0">
                <a:solidFill>
                  <a:srgbClr val="FFFFFF"/>
                </a:solidFill>
                <a:ea typeface="Twentieth Century"/>
                <a:sym typeface="Twentieth Century"/>
              </a:endParaRPr>
            </a:p>
            <a:p>
              <a:r>
                <a:rPr lang="en-US" sz="1600" dirty="0">
                  <a:solidFill>
                    <a:srgbClr val="FFFFFF"/>
                  </a:solidFill>
                </a:rPr>
                <a:t>Conversational AI feature for (pending larger data sets):</a:t>
              </a:r>
            </a:p>
            <a:p>
              <a:pPr marL="457200" indent="-330200">
                <a:buClr>
                  <a:schemeClr val="bg1"/>
                </a:buClr>
                <a:buFont typeface="Twentieth Century,Sans-Serif"/>
                <a:buChar char="●"/>
              </a:pPr>
              <a:r>
                <a:rPr lang="en-US" sz="1600" dirty="0">
                  <a:solidFill>
                    <a:schemeClr val="bg1"/>
                  </a:solidFill>
                  <a:ea typeface="Twentieth Century"/>
                  <a:sym typeface="Twentieth Century"/>
                </a:rPr>
                <a:t>Generated talent pool based on key words and search prompt </a:t>
              </a:r>
              <a:r>
                <a:rPr lang="en-US" b="0" i="0" u="none" strike="noStrike" cap="none" dirty="0">
                  <a:solidFill>
                    <a:schemeClr val="bg1"/>
                  </a:solidFill>
                  <a:ea typeface="Twentieth Century"/>
                  <a:sym typeface="Twentieth Century"/>
                </a:rPr>
                <a:t>“</a:t>
              </a:r>
              <a:r>
                <a:rPr lang="en-US" dirty="0">
                  <a:solidFill>
                    <a:schemeClr val="bg1"/>
                  </a:solidFill>
                  <a:ea typeface="Twentieth Century"/>
                  <a:sym typeface="Twentieth Century"/>
                </a:rPr>
                <a:t>Hire software </a:t>
              </a:r>
              <a:r>
                <a:rPr lang="en-US" b="0" i="0" u="none" strike="noStrike" cap="none" dirty="0">
                  <a:solidFill>
                    <a:schemeClr val="bg1"/>
                  </a:solidFill>
                  <a:ea typeface="Twentieth Century"/>
                  <a:sym typeface="Twentieth Century"/>
                </a:rPr>
                <a:t>engineer</a:t>
              </a:r>
              <a:r>
                <a:rPr lang="en-US" dirty="0">
                  <a:solidFill>
                    <a:schemeClr val="bg1"/>
                  </a:solidFill>
                  <a:ea typeface="Twentieth Century"/>
                  <a:sym typeface="Twentieth Century"/>
                </a:rPr>
                <a:t>”</a:t>
              </a:r>
              <a:endParaRPr lang="en-US" dirty="0">
                <a:solidFill>
                  <a:schemeClr val="bg1"/>
                </a:solidFill>
              </a:endParaRPr>
            </a:p>
            <a:p>
              <a:pPr marL="457200" indent="-330200">
                <a:buClr>
                  <a:schemeClr val="bg1"/>
                </a:buClr>
                <a:buFont typeface="Twentieth Century,Sans-Serif"/>
                <a:buChar char="●"/>
              </a:pPr>
              <a:r>
                <a:rPr lang="en-US" sz="1600" dirty="0">
                  <a:solidFill>
                    <a:schemeClr val="bg1"/>
                  </a:solidFill>
                  <a:ea typeface="Twentieth Century"/>
                  <a:sym typeface="Twentieth Century"/>
                </a:rPr>
                <a:t>Recommended </a:t>
              </a:r>
              <a:r>
                <a:rPr lang="en-US" sz="1600" dirty="0">
                  <a:solidFill>
                    <a:srgbClr val="FFFFFF"/>
                  </a:solidFill>
                  <a:ea typeface="Twentieth Century"/>
                  <a:sym typeface="Twentieth Century"/>
                </a:rPr>
                <a:t>actions</a:t>
              </a:r>
              <a:r>
                <a:rPr lang="en-US" sz="1600" b="0" i="0" u="none" strike="noStrike" cap="none" dirty="0">
                  <a:solidFill>
                    <a:srgbClr val="FFFFFF"/>
                  </a:solidFill>
                  <a:ea typeface="Twentieth Century"/>
                  <a:sym typeface="Twentieth Century"/>
                </a:rPr>
                <a:t> for </a:t>
              </a:r>
              <a:r>
                <a:rPr lang="en-US" sz="1600" dirty="0">
                  <a:solidFill>
                    <a:srgbClr val="FFFFFF"/>
                  </a:solidFill>
                  <a:ea typeface="Twentieth Century"/>
                  <a:sym typeface="Twentieth Century"/>
                </a:rPr>
                <a:t>increased </a:t>
              </a:r>
              <a:r>
                <a:rPr lang="en-US" sz="1600" b="0" i="0" u="none" strike="noStrike" cap="none" dirty="0">
                  <a:solidFill>
                    <a:srgbClr val="FFFFFF"/>
                  </a:solidFill>
                  <a:ea typeface="Twentieth Century"/>
                  <a:sym typeface="Twentieth Century"/>
                </a:rPr>
                <a:t>talent pool</a:t>
              </a:r>
              <a:r>
                <a:rPr lang="en-US" sz="1600" dirty="0">
                  <a:solidFill>
                    <a:srgbClr val="FFFFFF"/>
                  </a:solidFill>
                  <a:ea typeface="Twentieth Century"/>
                  <a:sym typeface="Twentieth Century"/>
                </a:rPr>
                <a:t> based on role, market, location</a:t>
              </a:r>
              <a:endParaRPr lang="en-US" sz="1600" dirty="0">
                <a:solidFill>
                  <a:srgbClr val="FFFFFF"/>
                </a:solidFill>
                <a:ea typeface="Twentieth Century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91D8D71-C47D-2D43-CE3F-D58787F74C0A}"/>
              </a:ext>
            </a:extLst>
          </p:cNvPr>
          <p:cNvGrpSpPr/>
          <p:nvPr/>
        </p:nvGrpSpPr>
        <p:grpSpPr>
          <a:xfrm>
            <a:off x="1045503" y="2181764"/>
            <a:ext cx="9720071" cy="1149560"/>
            <a:chOff x="1045503" y="2181764"/>
            <a:chExt cx="9720071" cy="1149560"/>
          </a:xfrm>
        </p:grpSpPr>
        <p:sp>
          <p:nvSpPr>
            <p:cNvPr id="13" name="Google Shape;207;p8">
              <a:extLst>
                <a:ext uri="{FF2B5EF4-FFF2-40B4-BE49-F238E27FC236}">
                  <a16:creationId xmlns:a16="http://schemas.microsoft.com/office/drawing/2014/main" id="{F823BDC6-EDDD-CD64-C297-40098408F393}"/>
                </a:ext>
              </a:extLst>
            </p:cNvPr>
            <p:cNvSpPr/>
            <p:nvPr/>
          </p:nvSpPr>
          <p:spPr>
            <a:xfrm>
              <a:off x="1045503" y="2181764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E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0;p8">
              <a:extLst>
                <a:ext uri="{FF2B5EF4-FFF2-40B4-BE49-F238E27FC236}">
                  <a16:creationId xmlns:a16="http://schemas.microsoft.com/office/drawing/2014/main" id="{7AB3C610-82FC-262F-64EB-5DB0E7A0D873}"/>
                </a:ext>
              </a:extLst>
            </p:cNvPr>
            <p:cNvSpPr txBox="1"/>
            <p:nvPr/>
          </p:nvSpPr>
          <p:spPr>
            <a:xfrm>
              <a:off x="2372678" y="2182255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200"/>
                <a:buFont typeface="Twentieth Century"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Key user </a:t>
              </a:r>
              <a:r>
                <a:rPr lang="en-US" sz="16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needs</a:t>
              </a:r>
              <a:endParaRPr lang="es-ES" sz="16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r>
                <a:rPr lang="en-US" sz="1600" dirty="0">
                  <a:solidFill>
                    <a:schemeClr val="lt1"/>
                  </a:solidFill>
                  <a:ea typeface="Twentieth Century"/>
                  <a:sym typeface="Twentieth Century"/>
                </a:rPr>
                <a:t>Easy company profile creation and maintenance</a:t>
              </a:r>
              <a:r>
                <a:rPr lang="en-US" sz="1600" b="0" i="0" u="none" strike="noStrike" cap="none" dirty="0">
                  <a:solidFill>
                    <a:schemeClr val="lt1"/>
                  </a:solidFill>
                  <a:ea typeface="Twentieth Century"/>
                  <a:sym typeface="Twentieth Century"/>
                </a:rPr>
                <a:t>, </a:t>
              </a:r>
              <a:r>
                <a:rPr lang="en-US" sz="1600" b="0" i="0" u="none" strike="noStrike" cap="none" dirty="0">
                  <a:solidFill>
                    <a:schemeClr val="lt1"/>
                  </a:solidFill>
                  <a:ea typeface="Twentieth Century"/>
                  <a:sym typeface="Twentieth Century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  </a:ext>
                  </a:extLst>
                </a:rPr>
                <a:t>candidate </a:t>
              </a:r>
              <a:r>
                <a:rPr lang="en-US" sz="1600" dirty="0">
                  <a:solidFill>
                    <a:schemeClr val="lt1"/>
                  </a:solidFill>
                  <a:ea typeface="Twentieth Century"/>
                  <a:sym typeface="Twentieth Century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  </a:ext>
                  </a:extLst>
                </a:rPr>
                <a:t>search with filtering capabilities</a:t>
              </a:r>
              <a:r>
                <a:rPr lang="en-US" sz="1600" b="0" i="0" u="none" strike="noStrike" cap="none" dirty="0">
                  <a:solidFill>
                    <a:schemeClr val="lt1"/>
                  </a:solidFill>
                  <a:ea typeface="Twentieth Century"/>
                  <a:sym typeface="Twentieth Century"/>
                </a:rPr>
                <a:t>, candidate </a:t>
              </a:r>
              <a:r>
                <a:rPr lang="en-US" sz="1600" dirty="0">
                  <a:solidFill>
                    <a:schemeClr val="lt1"/>
                  </a:solidFill>
                  <a:ea typeface="Twentieth Century"/>
                  <a:sym typeface="Twentieth Century"/>
                </a:rPr>
                <a:t>profile review and vetting per job ad, data privacy compliant platform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5" name="Google Shape;162;p5">
              <a:extLst>
                <a:ext uri="{FF2B5EF4-FFF2-40B4-BE49-F238E27FC236}">
                  <a16:creationId xmlns:a16="http://schemas.microsoft.com/office/drawing/2014/main" id="{E7262FE9-5AFA-B786-73E5-B15279FBA8BF}"/>
                </a:ext>
              </a:extLst>
            </p:cNvPr>
            <p:cNvSpPr/>
            <p:nvPr/>
          </p:nvSpPr>
          <p:spPr>
            <a:xfrm>
              <a:off x="1389502" y="2450179"/>
              <a:ext cx="631988" cy="6104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2535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9DD9385-BE7F-9715-A2DC-DECCDB750B8F}"/>
              </a:ext>
            </a:extLst>
          </p:cNvPr>
          <p:cNvSpPr/>
          <p:nvPr/>
        </p:nvSpPr>
        <p:spPr>
          <a:xfrm>
            <a:off x="685553" y="670757"/>
            <a:ext cx="460075" cy="1247235"/>
          </a:xfrm>
          <a:prstGeom prst="rect">
            <a:avLst/>
          </a:prstGeom>
          <a:solidFill>
            <a:srgbClr val="E62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197;p11">
            <a:extLst>
              <a:ext uri="{FF2B5EF4-FFF2-40B4-BE49-F238E27FC236}">
                <a16:creationId xmlns:a16="http://schemas.microsoft.com/office/drawing/2014/main" id="{CE1ACA05-5AA6-1753-70A1-FB12E98B13E5}"/>
              </a:ext>
            </a:extLst>
          </p:cNvPr>
          <p:cNvSpPr txBox="1"/>
          <p:nvPr/>
        </p:nvSpPr>
        <p:spPr>
          <a:xfrm>
            <a:off x="1129961" y="6326706"/>
            <a:ext cx="99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800"/>
            </a:pPr>
            <a:r>
              <a:rPr lang="en-US" sz="1600" i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“Company posts a job and uses the Match me feature to find potential candidates"</a:t>
            </a:r>
            <a:endParaRPr sz="1600" i="1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DEMO 02 - Company - New job + Match candidate">
            <a:hlinkClick r:id="" action="ppaction://media"/>
            <a:extLst>
              <a:ext uri="{FF2B5EF4-FFF2-40B4-BE49-F238E27FC236}">
                <a16:creationId xmlns:a16="http://schemas.microsoft.com/office/drawing/2014/main" id="{8C577261-1F9E-A04D-1839-9104F0699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5839" y="0"/>
            <a:ext cx="850032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7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5c9a7079a_0_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CANDIDATE</a:t>
            </a:r>
            <a:endParaRPr/>
          </a:p>
        </p:txBody>
      </p:sp>
      <p:sp>
        <p:nvSpPr>
          <p:cNvPr id="295" name="Google Shape;295;g295c9a7079a_0_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296" name="Google Shape;296;g295c9a7079a_0_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dirty="0"/>
              <a:t>9</a:t>
            </a:fld>
            <a:endParaRPr/>
          </a:p>
        </p:txBody>
      </p:sp>
      <p:grpSp>
        <p:nvGrpSpPr>
          <p:cNvPr id="15" name="Google Shape;260;p6">
            <a:extLst>
              <a:ext uri="{FF2B5EF4-FFF2-40B4-BE49-F238E27FC236}">
                <a16:creationId xmlns:a16="http://schemas.microsoft.com/office/drawing/2014/main" id="{58B15D17-DF6D-940A-D19E-CF4701A61FEE}"/>
              </a:ext>
            </a:extLst>
          </p:cNvPr>
          <p:cNvGrpSpPr/>
          <p:nvPr/>
        </p:nvGrpSpPr>
        <p:grpSpPr>
          <a:xfrm>
            <a:off x="1045503" y="2182255"/>
            <a:ext cx="9720071" cy="4021742"/>
            <a:chOff x="0" y="491"/>
            <a:chExt cx="9720071" cy="4021742"/>
          </a:xfrm>
        </p:grpSpPr>
        <p:sp>
          <p:nvSpPr>
            <p:cNvPr id="3" name="Google Shape;261;p6">
              <a:extLst>
                <a:ext uri="{FF2B5EF4-FFF2-40B4-BE49-F238E27FC236}">
                  <a16:creationId xmlns:a16="http://schemas.microsoft.com/office/drawing/2014/main" id="{F17E79A7-1CFC-3690-B6BB-461BFA9AFEE2}"/>
                </a:ext>
              </a:extLst>
            </p:cNvPr>
            <p:cNvSpPr/>
            <p:nvPr/>
          </p:nvSpPr>
          <p:spPr>
            <a:xfrm>
              <a:off x="0" y="491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00A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62;p6">
              <a:extLst>
                <a:ext uri="{FF2B5EF4-FFF2-40B4-BE49-F238E27FC236}">
                  <a16:creationId xmlns:a16="http://schemas.microsoft.com/office/drawing/2014/main" id="{5EB9FF07-532C-0271-987D-03602DDE385A}"/>
                </a:ext>
              </a:extLst>
            </p:cNvPr>
            <p:cNvSpPr/>
            <p:nvPr/>
          </p:nvSpPr>
          <p:spPr>
            <a:xfrm>
              <a:off x="347593" y="259031"/>
              <a:ext cx="631988" cy="63198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3;p6">
              <a:extLst>
                <a:ext uri="{FF2B5EF4-FFF2-40B4-BE49-F238E27FC236}">
                  <a16:creationId xmlns:a16="http://schemas.microsoft.com/office/drawing/2014/main" id="{1A485F07-5E74-F44F-8D66-E3F2B6218499}"/>
                </a:ext>
              </a:extLst>
            </p:cNvPr>
            <p:cNvSpPr/>
            <p:nvPr/>
          </p:nvSpPr>
          <p:spPr>
            <a:xfrm>
              <a:off x="1327175" y="491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4;p6">
              <a:extLst>
                <a:ext uri="{FF2B5EF4-FFF2-40B4-BE49-F238E27FC236}">
                  <a16:creationId xmlns:a16="http://schemas.microsoft.com/office/drawing/2014/main" id="{025FE0B5-4365-336C-3085-4E849CCA7EB3}"/>
                </a:ext>
              </a:extLst>
            </p:cNvPr>
            <p:cNvSpPr txBox="1"/>
            <p:nvPr/>
          </p:nvSpPr>
          <p:spPr>
            <a:xfrm>
              <a:off x="1327175" y="491"/>
              <a:ext cx="8392895" cy="1149069"/>
            </a:xfrm>
            <a:prstGeom prst="rect">
              <a:avLst/>
            </a:prstGeom>
            <a:solidFill>
              <a:srgbClr val="05AC47"/>
            </a:solidFill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1600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Key user needs</a:t>
              </a:r>
              <a:endParaRPr lang="es-ES">
                <a:solidFill>
                  <a:schemeClr val="lt1"/>
                </a:solidFill>
              </a:endParaRPr>
            </a:p>
            <a:p>
              <a:pPr>
                <a:buSzPts val="1600"/>
              </a:pP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Easy profile creation and maintenance, effective job application and tracking,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 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data protection, credible &amp; relevant companies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 suggested</a:t>
              </a:r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Google Shape;265;p6">
              <a:extLst>
                <a:ext uri="{FF2B5EF4-FFF2-40B4-BE49-F238E27FC236}">
                  <a16:creationId xmlns:a16="http://schemas.microsoft.com/office/drawing/2014/main" id="{44360781-391E-1775-1BE4-0A1DC1C812AD}"/>
                </a:ext>
              </a:extLst>
            </p:cNvPr>
            <p:cNvSpPr/>
            <p:nvPr/>
          </p:nvSpPr>
          <p:spPr>
            <a:xfrm>
              <a:off x="0" y="1303836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00A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6;p6">
              <a:extLst>
                <a:ext uri="{FF2B5EF4-FFF2-40B4-BE49-F238E27FC236}">
                  <a16:creationId xmlns:a16="http://schemas.microsoft.com/office/drawing/2014/main" id="{E885E199-56CF-AE38-F8A2-03D64C8E8138}"/>
                </a:ext>
              </a:extLst>
            </p:cNvPr>
            <p:cNvSpPr/>
            <p:nvPr/>
          </p:nvSpPr>
          <p:spPr>
            <a:xfrm>
              <a:off x="347593" y="1562377"/>
              <a:ext cx="631988" cy="6319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7;p6">
              <a:extLst>
                <a:ext uri="{FF2B5EF4-FFF2-40B4-BE49-F238E27FC236}">
                  <a16:creationId xmlns:a16="http://schemas.microsoft.com/office/drawing/2014/main" id="{C6C5D0C4-CC13-D4C7-444F-50E24A63734C}"/>
                </a:ext>
              </a:extLst>
            </p:cNvPr>
            <p:cNvSpPr/>
            <p:nvPr/>
          </p:nvSpPr>
          <p:spPr>
            <a:xfrm>
              <a:off x="1327175" y="1436827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;p6">
              <a:extLst>
                <a:ext uri="{FF2B5EF4-FFF2-40B4-BE49-F238E27FC236}">
                  <a16:creationId xmlns:a16="http://schemas.microsoft.com/office/drawing/2014/main" id="{139324D4-D14F-9FD3-019F-3FC27C84574E}"/>
                </a:ext>
              </a:extLst>
            </p:cNvPr>
            <p:cNvSpPr txBox="1"/>
            <p:nvPr/>
          </p:nvSpPr>
          <p:spPr>
            <a:xfrm>
              <a:off x="1327175" y="1303836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1600"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Killer </a:t>
              </a:r>
              <a:r>
                <a:rPr lang="en-US" sz="16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features: </a:t>
              </a:r>
              <a:r>
                <a:rPr lang="en-US" sz="1600" dirty="0">
                  <a:solidFill>
                    <a:schemeClr val="lt1"/>
                  </a:solidFill>
                  <a:ea typeface="Twentieth Century"/>
                  <a:sym typeface="Twentieth Century"/>
                </a:rPr>
                <a:t>AI-powered</a:t>
              </a:r>
              <a:r>
                <a:rPr lang="en-US" sz="1600" dirty="0">
                  <a:solidFill>
                    <a:schemeClr val="lt1"/>
                  </a:solidFill>
                </a:rPr>
                <a:t>:</a:t>
              </a:r>
              <a:endParaRPr lang="es-ES" dirty="0">
                <a:solidFill>
                  <a:schemeClr val="lt1"/>
                </a:solidFill>
              </a:endParaRPr>
            </a:p>
            <a:p>
              <a:pPr marL="457200" indent="-330200">
                <a:buClr>
                  <a:schemeClr val="bg1"/>
                </a:buClr>
                <a:buFont typeface="Twentieth Century,Sans-Serif"/>
                <a:buChar char="●"/>
              </a:pPr>
              <a:r>
                <a:rPr lang="en-US" dirty="0">
                  <a:solidFill>
                    <a:schemeClr val="lt1"/>
                  </a:solidFill>
                </a:rPr>
                <a:t>Profile creation</a:t>
              </a:r>
            </a:p>
            <a:p>
              <a:pPr marL="457200" indent="-330200">
                <a:buClr>
                  <a:schemeClr val="bg1"/>
                </a:buClr>
                <a:buFont typeface="Twentieth Century,Sans-Serif"/>
                <a:buChar char="●"/>
              </a:pPr>
              <a:r>
                <a:rPr lang="en-US" dirty="0">
                  <a:solidFill>
                    <a:schemeClr val="lt1"/>
                  </a:solidFill>
                </a:rPr>
                <a:t>Skill-based job matching</a:t>
              </a:r>
            </a:p>
            <a:p>
              <a:pPr marL="457200" indent="-330200">
                <a:buClr>
                  <a:schemeClr val="bg1"/>
                </a:buClr>
                <a:buFont typeface="Twentieth Century,Sans-Serif"/>
                <a:buChar char="●"/>
              </a:pPr>
              <a:r>
                <a:rPr lang="en-US" dirty="0">
                  <a:solidFill>
                    <a:schemeClr val="lt1"/>
                  </a:solidFill>
                </a:rPr>
                <a:t>Values-based company-matching</a:t>
              </a:r>
            </a:p>
            <a:p>
              <a:pPr marL="457200" indent="-330200">
                <a:buClr>
                  <a:schemeClr val="bg1"/>
                </a:buClr>
                <a:buFont typeface="Twentieth Century,Sans-Serif"/>
                <a:buChar char="●"/>
              </a:pPr>
              <a:r>
                <a:rPr lang="en-US" dirty="0">
                  <a:solidFill>
                    <a:schemeClr val="lt1"/>
                  </a:solidFill>
                </a:rPr>
                <a:t>Training recommendations for increased relevance</a:t>
              </a:r>
            </a:p>
          </p:txBody>
        </p:sp>
        <p:sp>
          <p:nvSpPr>
            <p:cNvPr id="11" name="Google Shape;269;p6">
              <a:extLst>
                <a:ext uri="{FF2B5EF4-FFF2-40B4-BE49-F238E27FC236}">
                  <a16:creationId xmlns:a16="http://schemas.microsoft.com/office/drawing/2014/main" id="{7DF08CBD-1D20-01A1-D451-1C2277273FCB}"/>
                </a:ext>
              </a:extLst>
            </p:cNvPr>
            <p:cNvSpPr/>
            <p:nvPr/>
          </p:nvSpPr>
          <p:spPr>
            <a:xfrm>
              <a:off x="0" y="2697041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00A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70;p6">
              <a:extLst>
                <a:ext uri="{FF2B5EF4-FFF2-40B4-BE49-F238E27FC236}">
                  <a16:creationId xmlns:a16="http://schemas.microsoft.com/office/drawing/2014/main" id="{3F76900A-C025-5856-37C7-484DBB237D6B}"/>
                </a:ext>
              </a:extLst>
            </p:cNvPr>
            <p:cNvSpPr/>
            <p:nvPr/>
          </p:nvSpPr>
          <p:spPr>
            <a:xfrm>
              <a:off x="340404" y="2959177"/>
              <a:ext cx="631988" cy="6319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71;p6">
              <a:extLst>
                <a:ext uri="{FF2B5EF4-FFF2-40B4-BE49-F238E27FC236}">
                  <a16:creationId xmlns:a16="http://schemas.microsoft.com/office/drawing/2014/main" id="{0C3731E4-B500-DF98-88A4-2B1536149974}"/>
                </a:ext>
              </a:extLst>
            </p:cNvPr>
            <p:cNvSpPr/>
            <p:nvPr/>
          </p:nvSpPr>
          <p:spPr>
            <a:xfrm>
              <a:off x="1327175" y="2873164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72;p6">
              <a:extLst>
                <a:ext uri="{FF2B5EF4-FFF2-40B4-BE49-F238E27FC236}">
                  <a16:creationId xmlns:a16="http://schemas.microsoft.com/office/drawing/2014/main" id="{340015B3-6926-1C5F-F239-4956681F931E}"/>
                </a:ext>
              </a:extLst>
            </p:cNvPr>
            <p:cNvSpPr txBox="1"/>
            <p:nvPr/>
          </p:nvSpPr>
          <p:spPr>
            <a:xfrm>
              <a:off x="1319986" y="2700636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1600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Future AI-boosters &amp; planned features</a:t>
              </a:r>
              <a:endParaRPr lang="es-ES">
                <a:solidFill>
                  <a:schemeClr val="lt1"/>
                </a:solidFill>
              </a:endParaRPr>
            </a:p>
            <a:p>
              <a:pPr>
                <a:buSzPts val="1600"/>
              </a:pP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AI-powered cover letter generator.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Community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hub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for candidates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to share feedback on companies, jobs, and transfer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job-seeking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knowledge and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 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experiences</a:t>
              </a:r>
              <a:endParaRPr 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585</Words>
  <Application>Microsoft Office PowerPoint</Application>
  <PresentationFormat>Widescreen</PresentationFormat>
  <Paragraphs>124</Paragraphs>
  <Slides>14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Noto Sans Symbols</vt:lpstr>
      <vt:lpstr>Twentieth Century</vt:lpstr>
      <vt:lpstr>Twentieth Century,Sans-Serif</vt:lpstr>
      <vt:lpstr>Integral</vt:lpstr>
      <vt:lpstr>MATCHMAIKERS</vt:lpstr>
      <vt:lpstr>PowerPoint Presentation</vt:lpstr>
      <vt:lpstr>PowerPoint Presentation</vt:lpstr>
      <vt:lpstr>KILLER FEATURES FOR 3 USER PROFILES</vt:lpstr>
      <vt:lpstr>ASSOCIATION</vt:lpstr>
      <vt:lpstr>PowerPoint Presentation</vt:lpstr>
      <vt:lpstr>COMPANY</vt:lpstr>
      <vt:lpstr>PowerPoint Presentation</vt:lpstr>
      <vt:lpstr>CANDIDATE</vt:lpstr>
      <vt:lpstr>PowerPoint Presentation</vt:lpstr>
      <vt:lpstr>Powered by</vt:lpstr>
      <vt:lpstr>THE TEAM</vt:lpstr>
      <vt:lpstr>LEARNINGS</vt:lpstr>
      <vt:lpstr>Powered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MATCHMAIKERS</dc:title>
  <dc:creator>alicia montoya</dc:creator>
  <cp:lastModifiedBy>Laura Borrey</cp:lastModifiedBy>
  <cp:revision>37</cp:revision>
  <dcterms:created xsi:type="dcterms:W3CDTF">2023-10-05T14:56:20Z</dcterms:created>
  <dcterms:modified xsi:type="dcterms:W3CDTF">2023-11-03T18:57:23Z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